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080" r:id="rId2"/>
  </p:sldMasterIdLst>
  <p:notesMasterIdLst>
    <p:notesMasterId r:id="rId36"/>
  </p:notesMasterIdLst>
  <p:handoutMasterIdLst>
    <p:handoutMasterId r:id="rId37"/>
  </p:handoutMasterIdLst>
  <p:sldIdLst>
    <p:sldId id="429" r:id="rId3"/>
    <p:sldId id="448" r:id="rId4"/>
    <p:sldId id="483" r:id="rId5"/>
    <p:sldId id="411" r:id="rId6"/>
    <p:sldId id="377" r:id="rId7"/>
    <p:sldId id="412" r:id="rId8"/>
    <p:sldId id="405" r:id="rId9"/>
    <p:sldId id="391" r:id="rId10"/>
    <p:sldId id="484" r:id="rId11"/>
    <p:sldId id="392" r:id="rId12"/>
    <p:sldId id="443" r:id="rId13"/>
    <p:sldId id="441" r:id="rId14"/>
    <p:sldId id="450" r:id="rId15"/>
    <p:sldId id="442" r:id="rId16"/>
    <p:sldId id="449" r:id="rId17"/>
    <p:sldId id="485" r:id="rId18"/>
    <p:sldId id="396" r:id="rId19"/>
    <p:sldId id="394" r:id="rId20"/>
    <p:sldId id="481" r:id="rId21"/>
    <p:sldId id="482" r:id="rId22"/>
    <p:sldId id="406" r:id="rId23"/>
    <p:sldId id="486" r:id="rId24"/>
    <p:sldId id="433" r:id="rId25"/>
    <p:sldId id="447" r:id="rId26"/>
    <p:sldId id="452" r:id="rId27"/>
    <p:sldId id="487" r:id="rId28"/>
    <p:sldId id="418" r:id="rId29"/>
    <p:sldId id="419" r:id="rId30"/>
    <p:sldId id="420" r:id="rId31"/>
    <p:sldId id="421" r:id="rId32"/>
    <p:sldId id="417" r:id="rId33"/>
    <p:sldId id="460" r:id="rId34"/>
    <p:sldId id="462" r:id="rId35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F"/>
    <a:srgbClr val="EA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9" autoAdjust="0"/>
    <p:restoredTop sz="89237" autoAdjust="0"/>
  </p:normalViewPr>
  <p:slideViewPr>
    <p:cSldViewPr>
      <p:cViewPr varScale="1">
        <p:scale>
          <a:sx n="60" d="100"/>
          <a:sy n="60" d="100"/>
        </p:scale>
        <p:origin x="105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854B3-1C95-4EDB-96F3-164217B87113}" type="doc">
      <dgm:prSet loTypeId="urn:microsoft.com/office/officeart/2005/8/layout/arrow2" loCatId="process" qsTypeId="urn:microsoft.com/office/officeart/2005/8/quickstyle/3d2" qsCatId="3D" csTypeId="urn:microsoft.com/office/officeart/2005/8/colors/accent0_3" csCatId="mainScheme" phldr="1"/>
      <dgm:spPr/>
    </dgm:pt>
    <dgm:pt modelId="{1C6F7ED6-4DFF-463D-A67D-2723A253449C}">
      <dgm:prSet phldrT="[Texte]" custT="1"/>
      <dgm:spPr/>
      <dgm:t>
        <a:bodyPr/>
        <a:lstStyle/>
        <a:p>
          <a:r>
            <a:rPr lang="fr-FR" sz="2400" b="1" dirty="0" smtClean="0"/>
            <a:t>26 </a:t>
          </a:r>
          <a:r>
            <a:rPr lang="fr-FR" sz="1400" b="1" dirty="0" smtClean="0"/>
            <a:t>milliards</a:t>
          </a:r>
          <a:endParaRPr lang="fr-FR" sz="1400" b="1" dirty="0"/>
        </a:p>
      </dgm:t>
    </dgm:pt>
    <dgm:pt modelId="{4EDA66F2-4427-4016-9AB2-480C73734896}" type="parTrans" cxnId="{BE2D0E75-2133-4782-8A8E-F13E604B9A63}">
      <dgm:prSet/>
      <dgm:spPr/>
      <dgm:t>
        <a:bodyPr/>
        <a:lstStyle/>
        <a:p>
          <a:endParaRPr lang="fr-FR"/>
        </a:p>
      </dgm:t>
    </dgm:pt>
    <dgm:pt modelId="{84C338B7-B5AD-4ACC-9568-173166792CF3}" type="sibTrans" cxnId="{BE2D0E75-2133-4782-8A8E-F13E604B9A63}">
      <dgm:prSet/>
      <dgm:spPr/>
      <dgm:t>
        <a:bodyPr/>
        <a:lstStyle/>
        <a:p>
          <a:endParaRPr lang="fr-FR"/>
        </a:p>
      </dgm:t>
    </dgm:pt>
    <dgm:pt modelId="{54CCDE2B-569E-4B98-9721-476E261A2D02}">
      <dgm:prSet phldrT="[Texte]" custT="1"/>
      <dgm:spPr/>
      <dgm:t>
        <a:bodyPr/>
        <a:lstStyle/>
        <a:p>
          <a:r>
            <a:rPr lang="fr-FR" sz="2400" b="1" dirty="0" smtClean="0"/>
            <a:t>30</a:t>
          </a:r>
          <a:r>
            <a:rPr lang="fr-FR" sz="1400" b="1" dirty="0" smtClean="0"/>
            <a:t> milliards</a:t>
          </a:r>
          <a:endParaRPr lang="fr-FR" sz="1400" b="1" dirty="0"/>
        </a:p>
      </dgm:t>
    </dgm:pt>
    <dgm:pt modelId="{9E5C7F0F-2F3E-4F20-A871-E8C1A8FFDC68}" type="parTrans" cxnId="{AE23FCEB-EB77-454C-8E0F-24FB82E86BDF}">
      <dgm:prSet/>
      <dgm:spPr/>
      <dgm:t>
        <a:bodyPr/>
        <a:lstStyle/>
        <a:p>
          <a:endParaRPr lang="fr-FR"/>
        </a:p>
      </dgm:t>
    </dgm:pt>
    <dgm:pt modelId="{F9ECA2CE-92C3-4B0C-966F-C2FE78D62E68}" type="sibTrans" cxnId="{AE23FCEB-EB77-454C-8E0F-24FB82E86BDF}">
      <dgm:prSet/>
      <dgm:spPr/>
      <dgm:t>
        <a:bodyPr/>
        <a:lstStyle/>
        <a:p>
          <a:endParaRPr lang="fr-FR"/>
        </a:p>
      </dgm:t>
    </dgm:pt>
    <dgm:pt modelId="{6D22200D-2D3E-4189-8C0F-8B24A70D5002}" type="pres">
      <dgm:prSet presAssocID="{426854B3-1C95-4EDB-96F3-164217B87113}" presName="arrowDiagram" presStyleCnt="0">
        <dgm:presLayoutVars>
          <dgm:chMax val="5"/>
          <dgm:dir/>
          <dgm:resizeHandles val="exact"/>
        </dgm:presLayoutVars>
      </dgm:prSet>
      <dgm:spPr/>
    </dgm:pt>
    <dgm:pt modelId="{3DD57C3E-BF2B-4A4E-9319-E9E0D81ADF91}" type="pres">
      <dgm:prSet presAssocID="{426854B3-1C95-4EDB-96F3-164217B87113}" presName="arrow" presStyleLbl="bgShp" presStyleIdx="0" presStyleCnt="1" custScaleY="100383"/>
      <dgm:spPr/>
    </dgm:pt>
    <dgm:pt modelId="{179AF9FB-6A36-40E0-9AF8-E5876644BC58}" type="pres">
      <dgm:prSet presAssocID="{426854B3-1C95-4EDB-96F3-164217B87113}" presName="arrowDiagram2" presStyleCnt="0"/>
      <dgm:spPr/>
    </dgm:pt>
    <dgm:pt modelId="{470A3593-9ED6-4055-AFCF-DBDCD4AB8597}" type="pres">
      <dgm:prSet presAssocID="{1C6F7ED6-4DFF-463D-A67D-2723A253449C}" presName="bullet2a" presStyleLbl="node1" presStyleIdx="0" presStyleCnt="2"/>
      <dgm:spPr/>
    </dgm:pt>
    <dgm:pt modelId="{97A7585A-EAF3-4DA4-911C-ED474B477263}" type="pres">
      <dgm:prSet presAssocID="{1C6F7ED6-4DFF-463D-A67D-2723A253449C}" presName="textBox2a" presStyleLbl="revTx" presStyleIdx="0" presStyleCnt="2" custLinFactNeighborX="-305" custLinFactNeighborY="16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CEC80F-04D3-4A9C-8628-072C2C8BB404}" type="pres">
      <dgm:prSet presAssocID="{54CCDE2B-569E-4B98-9721-476E261A2D02}" presName="bullet2b" presStyleLbl="node1" presStyleIdx="1" presStyleCnt="2"/>
      <dgm:spPr/>
    </dgm:pt>
    <dgm:pt modelId="{B2D5A6B9-9898-43B6-980A-51C25BD3404D}" type="pres">
      <dgm:prSet presAssocID="{54CCDE2B-569E-4B98-9721-476E261A2D02}" presName="textBox2b" presStyleLbl="revTx" presStyleIdx="1" presStyleCnt="2" custScaleY="85130" custLinFactNeighborX="8492" custLinFactNeighborY="112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EEB24A-3217-4631-A76A-1CD00E8C6541}" type="presOf" srcId="{1C6F7ED6-4DFF-463D-A67D-2723A253449C}" destId="{97A7585A-EAF3-4DA4-911C-ED474B477263}" srcOrd="0" destOrd="0" presId="urn:microsoft.com/office/officeart/2005/8/layout/arrow2"/>
    <dgm:cxn modelId="{A9C9A82D-1AC2-429B-A7A5-29FCF9FDA671}" type="presOf" srcId="{426854B3-1C95-4EDB-96F3-164217B87113}" destId="{6D22200D-2D3E-4189-8C0F-8B24A70D5002}" srcOrd="0" destOrd="0" presId="urn:microsoft.com/office/officeart/2005/8/layout/arrow2"/>
    <dgm:cxn modelId="{AE23FCEB-EB77-454C-8E0F-24FB82E86BDF}" srcId="{426854B3-1C95-4EDB-96F3-164217B87113}" destId="{54CCDE2B-569E-4B98-9721-476E261A2D02}" srcOrd="1" destOrd="0" parTransId="{9E5C7F0F-2F3E-4F20-A871-E8C1A8FFDC68}" sibTransId="{F9ECA2CE-92C3-4B0C-966F-C2FE78D62E68}"/>
    <dgm:cxn modelId="{63EB5A36-7A11-4C7A-8D99-53B186E6AFD5}" type="presOf" srcId="{54CCDE2B-569E-4B98-9721-476E261A2D02}" destId="{B2D5A6B9-9898-43B6-980A-51C25BD3404D}" srcOrd="0" destOrd="0" presId="urn:microsoft.com/office/officeart/2005/8/layout/arrow2"/>
    <dgm:cxn modelId="{BE2D0E75-2133-4782-8A8E-F13E604B9A63}" srcId="{426854B3-1C95-4EDB-96F3-164217B87113}" destId="{1C6F7ED6-4DFF-463D-A67D-2723A253449C}" srcOrd="0" destOrd="0" parTransId="{4EDA66F2-4427-4016-9AB2-480C73734896}" sibTransId="{84C338B7-B5AD-4ACC-9568-173166792CF3}"/>
    <dgm:cxn modelId="{0A4E2740-B644-498D-B405-13A16FF0112D}" type="presParOf" srcId="{6D22200D-2D3E-4189-8C0F-8B24A70D5002}" destId="{3DD57C3E-BF2B-4A4E-9319-E9E0D81ADF91}" srcOrd="0" destOrd="0" presId="urn:microsoft.com/office/officeart/2005/8/layout/arrow2"/>
    <dgm:cxn modelId="{F6EFAB6C-BDAE-46C0-A316-96A82BF286BE}" type="presParOf" srcId="{6D22200D-2D3E-4189-8C0F-8B24A70D5002}" destId="{179AF9FB-6A36-40E0-9AF8-E5876644BC58}" srcOrd="1" destOrd="0" presId="urn:microsoft.com/office/officeart/2005/8/layout/arrow2"/>
    <dgm:cxn modelId="{5ACD234B-7C40-4341-AC35-6335CFFD6E9B}" type="presParOf" srcId="{179AF9FB-6A36-40E0-9AF8-E5876644BC58}" destId="{470A3593-9ED6-4055-AFCF-DBDCD4AB8597}" srcOrd="0" destOrd="0" presId="urn:microsoft.com/office/officeart/2005/8/layout/arrow2"/>
    <dgm:cxn modelId="{D34D5140-B06A-4658-9906-422839F9140F}" type="presParOf" srcId="{179AF9FB-6A36-40E0-9AF8-E5876644BC58}" destId="{97A7585A-EAF3-4DA4-911C-ED474B477263}" srcOrd="1" destOrd="0" presId="urn:microsoft.com/office/officeart/2005/8/layout/arrow2"/>
    <dgm:cxn modelId="{3EA3E5E7-C19E-4263-9D72-F2BF44C78FA7}" type="presParOf" srcId="{179AF9FB-6A36-40E0-9AF8-E5876644BC58}" destId="{78CEC80F-04D3-4A9C-8628-072C2C8BB404}" srcOrd="2" destOrd="0" presId="urn:microsoft.com/office/officeart/2005/8/layout/arrow2"/>
    <dgm:cxn modelId="{FDBAB10B-E0A9-42A4-A4FF-B77BD69B3623}" type="presParOf" srcId="{179AF9FB-6A36-40E0-9AF8-E5876644BC58}" destId="{B2D5A6B9-9898-43B6-980A-51C25BD3404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3447A-8776-4E57-BF65-70F3945FD070}" type="doc">
      <dgm:prSet loTypeId="urn:microsoft.com/office/officeart/2005/8/layout/arrow2" loCatId="process" qsTypeId="urn:microsoft.com/office/officeart/2005/8/quickstyle/3d2" qsCatId="3D" csTypeId="urn:microsoft.com/office/officeart/2005/8/colors/accent0_3" csCatId="mainScheme" phldr="1"/>
      <dgm:spPr/>
    </dgm:pt>
    <dgm:pt modelId="{351D037D-E361-48A0-A562-472EABD7A36F}">
      <dgm:prSet phldrT="[Texte]" custT="1"/>
      <dgm:spPr/>
      <dgm:t>
        <a:bodyPr/>
        <a:lstStyle/>
        <a:p>
          <a:r>
            <a:rPr lang="fr-FR" sz="2400" b="1" dirty="0" smtClean="0"/>
            <a:t>80</a:t>
          </a:r>
          <a:r>
            <a:rPr lang="fr-FR" sz="1400" b="1" dirty="0" smtClean="0"/>
            <a:t> milliards</a:t>
          </a:r>
          <a:endParaRPr lang="fr-FR" sz="1400" b="1" dirty="0"/>
        </a:p>
      </dgm:t>
    </dgm:pt>
    <dgm:pt modelId="{53635457-A2E8-49ED-B80E-133F2935BD4E}" type="parTrans" cxnId="{9B7DC26A-85E6-4595-8E3D-85C671974A5F}">
      <dgm:prSet/>
      <dgm:spPr/>
      <dgm:t>
        <a:bodyPr/>
        <a:lstStyle/>
        <a:p>
          <a:endParaRPr lang="fr-FR"/>
        </a:p>
      </dgm:t>
    </dgm:pt>
    <dgm:pt modelId="{24DED70F-D5B9-45AA-90EB-5DC838751266}" type="sibTrans" cxnId="{9B7DC26A-85E6-4595-8E3D-85C671974A5F}">
      <dgm:prSet/>
      <dgm:spPr/>
      <dgm:t>
        <a:bodyPr/>
        <a:lstStyle/>
        <a:p>
          <a:endParaRPr lang="fr-FR"/>
        </a:p>
      </dgm:t>
    </dgm:pt>
    <dgm:pt modelId="{30FCEB3F-F305-4C3E-9A56-FB1477E94C3D}">
      <dgm:prSet phldrT="[Texte]" custT="1"/>
      <dgm:spPr/>
      <dgm:t>
        <a:bodyPr/>
        <a:lstStyle/>
        <a:p>
          <a:r>
            <a:rPr lang="fr-FR" sz="2400" b="1" i="0" dirty="0" smtClean="0"/>
            <a:t>212</a:t>
          </a:r>
          <a:r>
            <a:rPr lang="fr-FR" sz="1400" b="1" i="0" dirty="0" smtClean="0"/>
            <a:t> milliards</a:t>
          </a:r>
          <a:endParaRPr lang="fr-FR" sz="1400" b="1" i="0" dirty="0"/>
        </a:p>
      </dgm:t>
    </dgm:pt>
    <dgm:pt modelId="{C776CE28-210E-475F-9E51-2625CE2C3BD0}" type="parTrans" cxnId="{AE90693D-84DE-464E-BBC9-55E9F4A36641}">
      <dgm:prSet/>
      <dgm:spPr/>
      <dgm:t>
        <a:bodyPr/>
        <a:lstStyle/>
        <a:p>
          <a:endParaRPr lang="fr-FR"/>
        </a:p>
      </dgm:t>
    </dgm:pt>
    <dgm:pt modelId="{6F0C81C1-FF4B-4EC6-8D1E-0781211B282F}" type="sibTrans" cxnId="{AE90693D-84DE-464E-BBC9-55E9F4A36641}">
      <dgm:prSet/>
      <dgm:spPr/>
      <dgm:t>
        <a:bodyPr/>
        <a:lstStyle/>
        <a:p>
          <a:endParaRPr lang="fr-FR"/>
        </a:p>
      </dgm:t>
    </dgm:pt>
    <dgm:pt modelId="{DDD442A5-850D-442C-BCA9-B06ADA7EA987}">
      <dgm:prSet phldrT="[Texte]" custT="1"/>
      <dgm:spPr/>
      <dgm:t>
        <a:bodyPr/>
        <a:lstStyle/>
        <a:p>
          <a:r>
            <a:rPr lang="fr-FR" sz="2400" b="1" dirty="0" smtClean="0"/>
            <a:t>50</a:t>
          </a:r>
          <a:r>
            <a:rPr lang="fr-FR" sz="1400" b="1" dirty="0" smtClean="0"/>
            <a:t> milliards</a:t>
          </a:r>
          <a:endParaRPr lang="fr-FR" sz="1400" b="1" dirty="0"/>
        </a:p>
      </dgm:t>
    </dgm:pt>
    <dgm:pt modelId="{D8A5B3FA-1896-405C-B62B-FE8294051245}" type="parTrans" cxnId="{11DD8E23-34D3-4B32-884F-6A18B149943B}">
      <dgm:prSet/>
      <dgm:spPr/>
      <dgm:t>
        <a:bodyPr/>
        <a:lstStyle/>
        <a:p>
          <a:endParaRPr lang="fr-FR"/>
        </a:p>
      </dgm:t>
    </dgm:pt>
    <dgm:pt modelId="{9517A1C7-2301-4EBD-B892-ADAD0644939F}" type="sibTrans" cxnId="{11DD8E23-34D3-4B32-884F-6A18B149943B}">
      <dgm:prSet/>
      <dgm:spPr/>
      <dgm:t>
        <a:bodyPr/>
        <a:lstStyle/>
        <a:p>
          <a:endParaRPr lang="fr-FR"/>
        </a:p>
      </dgm:t>
    </dgm:pt>
    <dgm:pt modelId="{53C2D727-3069-4E99-9304-9FF092711FC5}" type="pres">
      <dgm:prSet presAssocID="{CFD3447A-8776-4E57-BF65-70F3945FD070}" presName="arrowDiagram" presStyleCnt="0">
        <dgm:presLayoutVars>
          <dgm:chMax val="5"/>
          <dgm:dir/>
          <dgm:resizeHandles val="exact"/>
        </dgm:presLayoutVars>
      </dgm:prSet>
      <dgm:spPr/>
    </dgm:pt>
    <dgm:pt modelId="{C3EF4105-2BB4-4979-AA11-9A01506D439B}" type="pres">
      <dgm:prSet presAssocID="{CFD3447A-8776-4E57-BF65-70F3945FD070}" presName="arrow" presStyleLbl="bgShp" presStyleIdx="0" presStyleCnt="1" custAng="21285823" custLinFactNeighborX="-2013" custLinFactNeighborY="-4573"/>
      <dgm:spPr/>
    </dgm:pt>
    <dgm:pt modelId="{B47D580A-C27D-46A5-8255-8B9BCDFE2175}" type="pres">
      <dgm:prSet presAssocID="{CFD3447A-8776-4E57-BF65-70F3945FD070}" presName="arrowDiagram3" presStyleCnt="0"/>
      <dgm:spPr/>
    </dgm:pt>
    <dgm:pt modelId="{5374DE8E-02D4-4893-8BCD-A37B52B4CE26}" type="pres">
      <dgm:prSet presAssocID="{DDD442A5-850D-442C-BCA9-B06ADA7EA987}" presName="bullet3a" presStyleLbl="node1" presStyleIdx="0" presStyleCnt="3" custLinFactNeighborX="65295" custLinFactNeighborY="0"/>
      <dgm:spPr/>
    </dgm:pt>
    <dgm:pt modelId="{22504975-16ED-4D74-AC1D-289C34F771BA}" type="pres">
      <dgm:prSet presAssocID="{DDD442A5-850D-442C-BCA9-B06ADA7EA987}" presName="textBox3a" presStyleLbl="revTx" presStyleIdx="0" presStyleCnt="3" custLinFactNeighborX="15656" custLinFactNeighborY="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07389-4BCA-4C7B-B496-6278559E9930}" type="pres">
      <dgm:prSet presAssocID="{351D037D-E361-48A0-A562-472EABD7A36F}" presName="bullet3b" presStyleLbl="node1" presStyleIdx="1" presStyleCnt="3" custLinFactNeighborX="24080" custLinFactNeighborY="-60201"/>
      <dgm:spPr/>
    </dgm:pt>
    <dgm:pt modelId="{277FAC9A-5A0F-41FC-B3D9-B9B6FE93C039}" type="pres">
      <dgm:prSet presAssocID="{351D037D-E361-48A0-A562-472EABD7A36F}" presName="textBox3b" presStyleLbl="revTx" presStyleIdx="1" presStyleCnt="3" custLinFactNeighborX="8131" custLinFactNeighborY="89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BB8B6-A1BE-4E62-9F38-BA1306914A56}" type="pres">
      <dgm:prSet presAssocID="{30FCEB3F-F305-4C3E-9A56-FB1477E94C3D}" presName="bullet3c" presStyleLbl="node1" presStyleIdx="2" presStyleCnt="3" custLinFactNeighborX="56589" custLinFactNeighborY="-78353"/>
      <dgm:spPr/>
    </dgm:pt>
    <dgm:pt modelId="{F1BCBDD1-6184-48D4-BDF4-67A772B41D53}" type="pres">
      <dgm:prSet presAssocID="{30FCEB3F-F305-4C3E-9A56-FB1477E94C3D}" presName="textBox3c" presStyleLbl="revTx" presStyleIdx="2" presStyleCnt="3" custLinFactNeighborX="-3389" custLinFactNeighborY="57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90693D-84DE-464E-BBC9-55E9F4A36641}" srcId="{CFD3447A-8776-4E57-BF65-70F3945FD070}" destId="{30FCEB3F-F305-4C3E-9A56-FB1477E94C3D}" srcOrd="2" destOrd="0" parTransId="{C776CE28-210E-475F-9E51-2625CE2C3BD0}" sibTransId="{6F0C81C1-FF4B-4EC6-8D1E-0781211B282F}"/>
    <dgm:cxn modelId="{F1A30AB3-2D0D-439F-8EE7-FDE6DF35525E}" type="presOf" srcId="{CFD3447A-8776-4E57-BF65-70F3945FD070}" destId="{53C2D727-3069-4E99-9304-9FF092711FC5}" srcOrd="0" destOrd="0" presId="urn:microsoft.com/office/officeart/2005/8/layout/arrow2"/>
    <dgm:cxn modelId="{CDD4A466-46BE-469A-A106-051ED00F45BC}" type="presOf" srcId="{30FCEB3F-F305-4C3E-9A56-FB1477E94C3D}" destId="{F1BCBDD1-6184-48D4-BDF4-67A772B41D53}" srcOrd="0" destOrd="0" presId="urn:microsoft.com/office/officeart/2005/8/layout/arrow2"/>
    <dgm:cxn modelId="{38A160A9-C4CE-4EDC-8D71-4C45BE8B4848}" type="presOf" srcId="{351D037D-E361-48A0-A562-472EABD7A36F}" destId="{277FAC9A-5A0F-41FC-B3D9-B9B6FE93C039}" srcOrd="0" destOrd="0" presId="urn:microsoft.com/office/officeart/2005/8/layout/arrow2"/>
    <dgm:cxn modelId="{A8A6E62C-C6EC-47EE-A7D6-635B8F72972C}" type="presOf" srcId="{DDD442A5-850D-442C-BCA9-B06ADA7EA987}" destId="{22504975-16ED-4D74-AC1D-289C34F771BA}" srcOrd="0" destOrd="0" presId="urn:microsoft.com/office/officeart/2005/8/layout/arrow2"/>
    <dgm:cxn modelId="{9B7DC26A-85E6-4595-8E3D-85C671974A5F}" srcId="{CFD3447A-8776-4E57-BF65-70F3945FD070}" destId="{351D037D-E361-48A0-A562-472EABD7A36F}" srcOrd="1" destOrd="0" parTransId="{53635457-A2E8-49ED-B80E-133F2935BD4E}" sibTransId="{24DED70F-D5B9-45AA-90EB-5DC838751266}"/>
    <dgm:cxn modelId="{11DD8E23-34D3-4B32-884F-6A18B149943B}" srcId="{CFD3447A-8776-4E57-BF65-70F3945FD070}" destId="{DDD442A5-850D-442C-BCA9-B06ADA7EA987}" srcOrd="0" destOrd="0" parTransId="{D8A5B3FA-1896-405C-B62B-FE8294051245}" sibTransId="{9517A1C7-2301-4EBD-B892-ADAD0644939F}"/>
    <dgm:cxn modelId="{4226874C-28DB-4857-A0D8-CDD20A0BCDDE}" type="presParOf" srcId="{53C2D727-3069-4E99-9304-9FF092711FC5}" destId="{C3EF4105-2BB4-4979-AA11-9A01506D439B}" srcOrd="0" destOrd="0" presId="urn:microsoft.com/office/officeart/2005/8/layout/arrow2"/>
    <dgm:cxn modelId="{A0B78117-2414-4097-AC30-A2F906806A49}" type="presParOf" srcId="{53C2D727-3069-4E99-9304-9FF092711FC5}" destId="{B47D580A-C27D-46A5-8255-8B9BCDFE2175}" srcOrd="1" destOrd="0" presId="urn:microsoft.com/office/officeart/2005/8/layout/arrow2"/>
    <dgm:cxn modelId="{ADFDCC4D-3AE6-4B24-851B-5AF81C19A22F}" type="presParOf" srcId="{B47D580A-C27D-46A5-8255-8B9BCDFE2175}" destId="{5374DE8E-02D4-4893-8BCD-A37B52B4CE26}" srcOrd="0" destOrd="0" presId="urn:microsoft.com/office/officeart/2005/8/layout/arrow2"/>
    <dgm:cxn modelId="{8803FB9E-8F36-4916-B695-3E8DB9D5DAA6}" type="presParOf" srcId="{B47D580A-C27D-46A5-8255-8B9BCDFE2175}" destId="{22504975-16ED-4D74-AC1D-289C34F771BA}" srcOrd="1" destOrd="0" presId="urn:microsoft.com/office/officeart/2005/8/layout/arrow2"/>
    <dgm:cxn modelId="{70EE772E-96A9-46A1-A009-F48C460630CA}" type="presParOf" srcId="{B47D580A-C27D-46A5-8255-8B9BCDFE2175}" destId="{73007389-4BCA-4C7B-B496-6278559E9930}" srcOrd="2" destOrd="0" presId="urn:microsoft.com/office/officeart/2005/8/layout/arrow2"/>
    <dgm:cxn modelId="{A0885902-388A-4A32-8483-DC4663A17065}" type="presParOf" srcId="{B47D580A-C27D-46A5-8255-8B9BCDFE2175}" destId="{277FAC9A-5A0F-41FC-B3D9-B9B6FE93C039}" srcOrd="3" destOrd="0" presId="urn:microsoft.com/office/officeart/2005/8/layout/arrow2"/>
    <dgm:cxn modelId="{174CA3AD-269D-4BC0-BE53-1963F29F168F}" type="presParOf" srcId="{B47D580A-C27D-46A5-8255-8B9BCDFE2175}" destId="{97ABB8B6-A1BE-4E62-9F38-BA1306914A56}" srcOrd="4" destOrd="0" presId="urn:microsoft.com/office/officeart/2005/8/layout/arrow2"/>
    <dgm:cxn modelId="{46D2B321-41DD-42C5-8C7B-4BD5FCDE19A5}" type="presParOf" srcId="{B47D580A-C27D-46A5-8255-8B9BCDFE2175}" destId="{F1BCBDD1-6184-48D4-BDF4-67A772B41D5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53F426-6B3D-4273-9732-184B93EC8A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72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F2D6B9-9387-48E7-A05B-A75BF7018A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D3C38-4029-491D-92ED-C241FF8D5D36}" type="slidenum">
              <a:rPr lang="fr-FR" smtClean="0"/>
              <a:pPr eaLnBrk="1" hangingPunct="1"/>
              <a:t>1</a:t>
            </a:fld>
            <a:endParaRPr lang="fr-FR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565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Autonomie</a:t>
            </a:r>
            <a:r>
              <a:rPr lang="fr-FR" baseline="0" dirty="0" smtClean="0"/>
              <a:t> : http://www.journaldugeek.com/2015/02/11/comparatif-5-smartwatches-sous-android-wear/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13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Software de l’objet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Software de l’objet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5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Software de l’objet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Software de l’objet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Software de l’objet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85DB0-6AF7-4517-8E4D-AB94069220AD}" type="slidenum">
              <a:rPr lang="fr-FR" smtClean="0"/>
              <a:pPr eaLnBrk="1" hangingPunct="1"/>
              <a:t>33</a:t>
            </a:fld>
            <a:endParaRPr lang="fr-F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31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263" y="8687226"/>
            <a:ext cx="2972209" cy="4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7" tIns="44840" rIns="89677" bIns="44840" anchor="b"/>
          <a:lstStyle>
            <a:lvl1pPr defTabSz="971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1F2D2D-C393-4D57-9DC0-E672BD245B13}" type="slidenum">
              <a:rPr lang="fr-FR" sz="1100">
                <a:solidFill>
                  <a:prstClr val="black"/>
                </a:solidFill>
                <a:cs typeface="Arial" charset="0"/>
              </a:rPr>
              <a:pPr algn="r" eaLnBrk="1" hangingPunct="1"/>
              <a:t>2</a:t>
            </a:fld>
            <a:endParaRPr lang="fr-FR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698500"/>
            <a:ext cx="4978400" cy="34464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849" y="4352126"/>
            <a:ext cx="4994046" cy="4140760"/>
          </a:xfrm>
          <a:noFill/>
        </p:spPr>
        <p:txBody>
          <a:bodyPr lIns="89677" tIns="44840" rIns="89677" bIns="44840"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346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 voir si Cisco ne devrait pas passer dans les estimations hautes</a:t>
            </a:r>
          </a:p>
          <a:p>
            <a:r>
              <a:rPr lang="fr-FR" baseline="0" dirty="0" smtClean="0"/>
              <a:t>+ Jouer sur les animations pour plus </a:t>
            </a:r>
            <a:r>
              <a:rPr lang="fr-FR" baseline="0" smtClean="0"/>
              <a:t>de lisibilité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8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26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BlackHat</a:t>
            </a:r>
            <a:r>
              <a:rPr lang="fr-FR" baseline="0" dirty="0" smtClean="0"/>
              <a:t> :  </a:t>
            </a:r>
            <a:r>
              <a:rPr lang="fr-FR" dirty="0" smtClean="0"/>
              <a:t>https://www.blackhat.com/us-14/archives.html#smart-nest-thermostat-a-smart-spy-in-your-home</a:t>
            </a:r>
          </a:p>
          <a:p>
            <a:r>
              <a:rPr lang="fr-FR" baseline="0" dirty="0" smtClean="0"/>
              <a:t>                https://www.blackhat.com/docs/us-14/materials/us-14-Jin-Smart-Nest-Thermostat-A-Smart-Spy-In-Your-Home-WP.pdf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51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3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3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3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Autonomie</a:t>
            </a:r>
            <a:r>
              <a:rPr lang="fr-FR" baseline="0" dirty="0" smtClean="0"/>
              <a:t> : http://www.journaldugeek.com/2015/02/11/comparatif-5-smartwatches-sous-android-wear/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2D6B9-9387-48E7-A05B-A75BF7018A6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Logo_Solucom_900_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751513"/>
            <a:ext cx="216693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0" y="0"/>
            <a:ext cx="9906000" cy="2205038"/>
          </a:xfrm>
          <a:prstGeom prst="rect">
            <a:avLst/>
          </a:prstGeom>
          <a:gradFill rotWithShape="1">
            <a:gsLst>
              <a:gs pos="0">
                <a:srgbClr val="003560"/>
              </a:gs>
              <a:gs pos="50000">
                <a:srgbClr val="00477F"/>
              </a:gs>
              <a:gs pos="100000">
                <a:srgbClr val="00356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776536" y="4077076"/>
            <a:ext cx="8328596" cy="5765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defRPr kumimoji="1" sz="2600">
                <a:solidFill>
                  <a:srgbClr val="00478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6538" y="4725144"/>
            <a:ext cx="8352855" cy="4327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4044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7557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3053" y="1289050"/>
            <a:ext cx="4586288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741" y="1289050"/>
            <a:ext cx="4586287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4137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8409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415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Logo_Solucom_900_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751513"/>
            <a:ext cx="216693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0" y="0"/>
            <a:ext cx="9906000" cy="2205038"/>
          </a:xfrm>
          <a:prstGeom prst="rect">
            <a:avLst/>
          </a:prstGeom>
          <a:gradFill rotWithShape="1">
            <a:gsLst>
              <a:gs pos="0">
                <a:srgbClr val="003560"/>
              </a:gs>
              <a:gs pos="50000">
                <a:srgbClr val="00477F"/>
              </a:gs>
              <a:gs pos="100000">
                <a:srgbClr val="00356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776536" y="4077078"/>
            <a:ext cx="8328596" cy="57658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defRPr kumimoji="1" sz="2600">
                <a:solidFill>
                  <a:srgbClr val="00478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6539" y="4725144"/>
            <a:ext cx="8352855" cy="4327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65282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415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776536" y="4077076"/>
            <a:ext cx="8328596" cy="576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>
              <a:defRPr kumimoji="1" sz="2600">
                <a:solidFill>
                  <a:srgbClr val="004780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6538" y="4725144"/>
            <a:ext cx="8352855" cy="432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4044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-6535" y="-23813"/>
            <a:ext cx="9921875" cy="927101"/>
          </a:xfrm>
          <a:prstGeom prst="rect">
            <a:avLst/>
          </a:prstGeom>
          <a:solidFill>
            <a:srgbClr val="0047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4000" tIns="72000" rIns="92075" bIns="46038" anchor="b"/>
          <a:lstStyle/>
          <a:p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921875" cy="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7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5024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44000" tIns="72000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3" y="1289050"/>
            <a:ext cx="93249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43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fr-FR" smtClean="0"/>
              <a:t>5 mars 2009</a:t>
            </a:r>
            <a:endParaRPr lang="fr-FR"/>
          </a:p>
        </p:txBody>
      </p:sp>
      <p:sp>
        <p:nvSpPr>
          <p:cNvPr id="1047" name="Numero"/>
          <p:cNvSpPr>
            <a:spLocks noChangeArrowheads="1"/>
          </p:cNvSpPr>
          <p:nvPr/>
        </p:nvSpPr>
        <p:spPr bwMode="auto">
          <a:xfrm>
            <a:off x="9272588" y="6669094"/>
            <a:ext cx="5762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fld id="{2BD4DD48-17BC-4FDF-AB5F-031E7608C1BF}" type="slidenum">
              <a:rPr kumimoji="1" lang="fr-CA" sz="800">
                <a:solidFill>
                  <a:srgbClr val="5F5F5F"/>
                </a:solidFill>
                <a:cs typeface="Arial" charset="0"/>
              </a:rPr>
              <a:pPr algn="r" eaLnBrk="0" hangingPunct="0"/>
              <a:t>‹N°›</a:t>
            </a:fld>
            <a:endParaRPr kumimoji="1" lang="fr-CA" sz="800">
              <a:solidFill>
                <a:srgbClr val="5F5F5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65" r:id="rId6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74638" indent="-274638" algn="l" rtl="0" eaLnBrk="1" fontAlgn="base" hangingPunct="1">
        <a:spcBef>
          <a:spcPct val="50000"/>
        </a:spcBef>
        <a:spcAft>
          <a:spcPct val="0"/>
        </a:spcAft>
        <a:buClr>
          <a:srgbClr val="004780"/>
        </a:buClr>
        <a:buFont typeface="Wingdings" pitchFamily="2" charset="2"/>
        <a:buChar char="§"/>
        <a:defRPr kumimoji="1" sz="2400">
          <a:solidFill>
            <a:srgbClr val="5F5F5F"/>
          </a:solidFill>
          <a:latin typeface="+mn-lt"/>
          <a:ea typeface="+mn-ea"/>
          <a:cs typeface="+mn-cs"/>
        </a:defRPr>
      </a:lvl1pPr>
      <a:lvl2pPr marL="722313" indent="-2682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65000"/>
        <a:buFont typeface="Webdings" pitchFamily="18" charset="2"/>
        <a:buChar char="4"/>
        <a:defRPr kumimoji="1" sz="2000">
          <a:solidFill>
            <a:srgbClr val="5F5F5F"/>
          </a:solidFill>
          <a:latin typeface="+mn-lt"/>
        </a:defRPr>
      </a:lvl2pPr>
      <a:lvl3pPr marL="1081088" indent="-1793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50000"/>
        <a:buFont typeface="Webdings" pitchFamily="18" charset="2"/>
        <a:buChar char="="/>
        <a:defRPr kumimoji="1" sz="1300">
          <a:solidFill>
            <a:srgbClr val="5F5F5F"/>
          </a:solidFill>
          <a:latin typeface="+mn-lt"/>
        </a:defRPr>
      </a:lvl3pPr>
      <a:lvl4pPr marL="1344613" indent="-8413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Font typeface="Microsoft Sans Serif" pitchFamily="34" charset="0"/>
        <a:buChar char="-"/>
        <a:defRPr kumimoji="1" sz="1000">
          <a:solidFill>
            <a:srgbClr val="5F5F5F"/>
          </a:solidFill>
          <a:latin typeface="+mn-lt"/>
        </a:defRPr>
      </a:lvl4pPr>
      <a:lvl5pPr marL="16097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5pPr>
      <a:lvl6pPr marL="20669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6pPr>
      <a:lvl7pPr marL="25241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7pPr>
      <a:lvl8pPr marL="29813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8pPr>
      <a:lvl9pPr marL="34385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74638" indent="-274638" algn="l" rtl="0" eaLnBrk="1" fontAlgn="base" hangingPunct="1">
        <a:spcBef>
          <a:spcPct val="50000"/>
        </a:spcBef>
        <a:spcAft>
          <a:spcPct val="0"/>
        </a:spcAft>
        <a:buClr>
          <a:srgbClr val="004780"/>
        </a:buClr>
        <a:buFont typeface="Wingdings" pitchFamily="2" charset="2"/>
        <a:buChar char="§"/>
        <a:defRPr kumimoji="1" sz="2400">
          <a:solidFill>
            <a:srgbClr val="5F5F5F"/>
          </a:solidFill>
          <a:latin typeface="+mn-lt"/>
          <a:ea typeface="+mn-ea"/>
          <a:cs typeface="+mn-cs"/>
        </a:defRPr>
      </a:lvl1pPr>
      <a:lvl2pPr marL="722313" indent="-2682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65000"/>
        <a:buFont typeface="Webdings" pitchFamily="18" charset="2"/>
        <a:buChar char="4"/>
        <a:defRPr kumimoji="1" sz="2000">
          <a:solidFill>
            <a:srgbClr val="5F5F5F"/>
          </a:solidFill>
          <a:latin typeface="+mn-lt"/>
        </a:defRPr>
      </a:lvl2pPr>
      <a:lvl3pPr marL="1081088" indent="-17938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50000"/>
        <a:buFont typeface="Webdings" pitchFamily="18" charset="2"/>
        <a:buChar char="="/>
        <a:defRPr kumimoji="1" sz="1300">
          <a:solidFill>
            <a:srgbClr val="5F5F5F"/>
          </a:solidFill>
          <a:latin typeface="+mn-lt"/>
        </a:defRPr>
      </a:lvl3pPr>
      <a:lvl4pPr marL="1344613" indent="-84138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Font typeface="Microsoft Sans Serif" pitchFamily="34" charset="0"/>
        <a:buChar char="-"/>
        <a:defRPr kumimoji="1" sz="1000">
          <a:solidFill>
            <a:srgbClr val="5F5F5F"/>
          </a:solidFill>
          <a:latin typeface="+mn-lt"/>
        </a:defRPr>
      </a:lvl4pPr>
      <a:lvl5pPr marL="16097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5pPr>
      <a:lvl6pPr marL="20669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6pPr>
      <a:lvl7pPr marL="25241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7pPr>
      <a:lvl8pPr marL="29813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8pPr>
      <a:lvl9pPr marL="3438525" indent="-85725" algn="l" rtl="0" eaLnBrk="1" fontAlgn="base" hangingPunct="1">
        <a:spcBef>
          <a:spcPct val="20000"/>
        </a:spcBef>
        <a:spcAft>
          <a:spcPct val="0"/>
        </a:spcAft>
        <a:buClr>
          <a:srgbClr val="004780"/>
        </a:buClr>
        <a:buSzPct val="80000"/>
        <a:buChar char="•"/>
        <a:defRPr kumimoji="1" sz="8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9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eserve-project.e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4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1.png"/><Relationship Id="rId7" Type="http://schemas.openxmlformats.org/officeDocument/2006/relationships/image" Target="../media/image77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7.gif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microsoft.com/office/2007/relationships/hdphoto" Target="../media/hdphoto1.wdp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12.jpe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11.png"/><Relationship Id="rId5" Type="http://schemas.openxmlformats.org/officeDocument/2006/relationships/image" Target="../media/image40.jpeg"/><Relationship Id="rId15" Type="http://schemas.microsoft.com/office/2007/relationships/hdphoto" Target="../media/hdphoto2.wdp"/><Relationship Id="rId10" Type="http://schemas.openxmlformats.org/officeDocument/2006/relationships/image" Target="../media/image43.jpeg"/><Relationship Id="rId4" Type="http://schemas.openxmlformats.org/officeDocument/2006/relationships/image" Target="../media/image17.jpeg"/><Relationship Id="rId9" Type="http://schemas.openxmlformats.org/officeDocument/2006/relationships/image" Target="../media/image8.jpe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"/>
          <p:cNvSpPr>
            <a:spLocks noChangeArrowheads="1"/>
          </p:cNvSpPr>
          <p:nvPr/>
        </p:nvSpPr>
        <p:spPr bwMode="auto">
          <a:xfrm>
            <a:off x="776289" y="1628775"/>
            <a:ext cx="2730501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kumimoji="1" lang="fr-FR" sz="1600" i="1" dirty="0" smtClean="0">
                <a:solidFill>
                  <a:schemeClr val="bg1"/>
                </a:solidFill>
                <a:cs typeface="Arial" charset="0"/>
              </a:rPr>
              <a:t>24 mars 2015</a:t>
            </a:r>
            <a:endParaRPr kumimoji="1" lang="fr-FR" sz="16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Contact"/>
          <p:cNvSpPr txBox="1">
            <a:spLocks noChangeArrowheads="1"/>
          </p:cNvSpPr>
          <p:nvPr/>
        </p:nvSpPr>
        <p:spPr bwMode="auto">
          <a:xfrm>
            <a:off x="776290" y="5117641"/>
            <a:ext cx="2160587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973A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FR" sz="1200" b="1" dirty="0">
                <a:solidFill>
                  <a:srgbClr val="004780"/>
                </a:solidFill>
              </a:rPr>
              <a:t>Gérôme BILLOIS</a:t>
            </a:r>
          </a:p>
          <a:p>
            <a:pPr>
              <a:spcBef>
                <a:spcPct val="50000"/>
              </a:spcBef>
            </a:pPr>
            <a:r>
              <a:rPr kumimoji="1" lang="fr-FR" sz="1200" dirty="0">
                <a:solidFill>
                  <a:srgbClr val="004780"/>
                </a:solidFill>
              </a:rPr>
              <a:t>gerome.billois@solucom.fr</a:t>
            </a:r>
          </a:p>
          <a:p>
            <a:pPr>
              <a:spcBef>
                <a:spcPct val="50000"/>
              </a:spcBef>
            </a:pPr>
            <a:r>
              <a:rPr kumimoji="1" lang="fr-FR" sz="1200" dirty="0" smtClean="0">
                <a:solidFill>
                  <a:srgbClr val="004780"/>
                </a:solidFill>
              </a:rPr>
              <a:t>      @</a:t>
            </a:r>
            <a:r>
              <a:rPr kumimoji="1" lang="fr-FR" sz="1200" dirty="0">
                <a:solidFill>
                  <a:srgbClr val="004780"/>
                </a:solidFill>
              </a:rPr>
              <a:t>gbillois</a:t>
            </a:r>
          </a:p>
        </p:txBody>
      </p:sp>
      <p:sp>
        <p:nvSpPr>
          <p:cNvPr id="7" name="Contact"/>
          <p:cNvSpPr txBox="1">
            <a:spLocks noChangeArrowheads="1"/>
          </p:cNvSpPr>
          <p:nvPr/>
        </p:nvSpPr>
        <p:spPr bwMode="auto">
          <a:xfrm>
            <a:off x="4088904" y="5117640"/>
            <a:ext cx="237661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973A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FR" sz="1200" b="1" dirty="0" smtClean="0">
                <a:solidFill>
                  <a:srgbClr val="004780"/>
                </a:solidFill>
              </a:rPr>
              <a:t>Chadi HANTOUCHE</a:t>
            </a:r>
            <a:endParaRPr kumimoji="1" lang="fr-FR" sz="1200" b="1" dirty="0">
              <a:solidFill>
                <a:srgbClr val="004780"/>
              </a:solidFill>
            </a:endParaRPr>
          </a:p>
          <a:p>
            <a:pPr>
              <a:spcBef>
                <a:spcPct val="50000"/>
              </a:spcBef>
            </a:pPr>
            <a:r>
              <a:rPr kumimoji="1" lang="fr-FR" sz="1200" dirty="0">
                <a:solidFill>
                  <a:srgbClr val="004780"/>
                </a:solidFill>
              </a:rPr>
              <a:t>c</a:t>
            </a:r>
            <a:r>
              <a:rPr kumimoji="1" lang="fr-FR" sz="1200" dirty="0" smtClean="0">
                <a:solidFill>
                  <a:srgbClr val="004780"/>
                </a:solidFill>
              </a:rPr>
              <a:t>hadi.hantouche@solucom.fr</a:t>
            </a:r>
          </a:p>
          <a:p>
            <a:pPr>
              <a:spcBef>
                <a:spcPct val="50000"/>
              </a:spcBef>
            </a:pPr>
            <a:r>
              <a:rPr kumimoji="1" lang="fr-FR" sz="1200" dirty="0" smtClean="0">
                <a:solidFill>
                  <a:srgbClr val="004780"/>
                </a:solidFill>
              </a:rPr>
              <a:t>      @</a:t>
            </a:r>
            <a:r>
              <a:rPr kumimoji="1" lang="fr-FR" sz="1200" dirty="0" err="1" smtClean="0">
                <a:solidFill>
                  <a:srgbClr val="004780"/>
                </a:solidFill>
              </a:rPr>
              <a:t>chadihantouche</a:t>
            </a:r>
            <a:endParaRPr kumimoji="1" lang="fr-FR" sz="1200" dirty="0">
              <a:solidFill>
                <a:srgbClr val="004780"/>
              </a:solidFill>
            </a:endParaRPr>
          </a:p>
        </p:txBody>
      </p:sp>
      <p:sp>
        <p:nvSpPr>
          <p:cNvPr id="10" name="TitrePresentation"/>
          <p:cNvSpPr>
            <a:spLocks noChangeArrowheads="1"/>
          </p:cNvSpPr>
          <p:nvPr/>
        </p:nvSpPr>
        <p:spPr bwMode="auto">
          <a:xfrm>
            <a:off x="776289" y="4149080"/>
            <a:ext cx="84201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1" lang="fr-FR" sz="2600" dirty="0" smtClean="0">
                <a:solidFill>
                  <a:srgbClr val="004780"/>
                </a:solidFill>
              </a:rPr>
              <a:t>CARA</a:t>
            </a:r>
          </a:p>
          <a:p>
            <a:r>
              <a:rPr kumimoji="1" lang="fr-FR" sz="2600" i="1" dirty="0" smtClean="0">
                <a:solidFill>
                  <a:srgbClr val="004780"/>
                </a:solidFill>
              </a:rPr>
              <a:t>Les </a:t>
            </a:r>
            <a:r>
              <a:rPr kumimoji="1" lang="fr-FR" sz="2600" i="1" dirty="0">
                <a:solidFill>
                  <a:srgbClr val="004780"/>
                </a:solidFill>
              </a:rPr>
              <a:t>4 dimensions de la sécurité des objets connectés</a:t>
            </a:r>
          </a:p>
        </p:txBody>
      </p:sp>
      <p:pic>
        <p:nvPicPr>
          <p:cNvPr id="1026" name="Picture 2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00" y="5695628"/>
            <a:ext cx="263678" cy="2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6" y="5695628"/>
            <a:ext cx="263678" cy="2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sdays.fr/wp-content/themes/gsdays/images/gsda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9" y="2703190"/>
            <a:ext cx="2505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3312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/>
        </p:nvSpPr>
        <p:spPr>
          <a:xfrm>
            <a:off x="136930" y="1652607"/>
            <a:ext cx="4834459" cy="2523279"/>
          </a:xfrm>
          <a:custGeom>
            <a:avLst/>
            <a:gdLst>
              <a:gd name="connsiteX0" fmla="*/ 0 w 2421467"/>
              <a:gd name="connsiteY0" fmla="*/ 0 h 4834458"/>
              <a:gd name="connsiteX1" fmla="*/ 2017881 w 2421467"/>
              <a:gd name="connsiteY1" fmla="*/ 0 h 4834458"/>
              <a:gd name="connsiteX2" fmla="*/ 2421467 w 2421467"/>
              <a:gd name="connsiteY2" fmla="*/ 403586 h 4834458"/>
              <a:gd name="connsiteX3" fmla="*/ 2421467 w 2421467"/>
              <a:gd name="connsiteY3" fmla="*/ 4834458 h 4834458"/>
              <a:gd name="connsiteX4" fmla="*/ 0 w 2421467"/>
              <a:gd name="connsiteY4" fmla="*/ 4834458 h 4834458"/>
              <a:gd name="connsiteX5" fmla="*/ 0 w 2421467"/>
              <a:gd name="connsiteY5" fmla="*/ 0 h 48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467" h="4834458">
                <a:moveTo>
                  <a:pt x="0" y="4834457"/>
                </a:moveTo>
                <a:lnTo>
                  <a:pt x="0" y="805760"/>
                </a:lnTo>
                <a:cubicBezTo>
                  <a:pt x="0" y="360752"/>
                  <a:pt x="90505" y="1"/>
                  <a:pt x="202147" y="1"/>
                </a:cubicBezTo>
                <a:lnTo>
                  <a:pt x="2421467" y="1"/>
                </a:lnTo>
                <a:lnTo>
                  <a:pt x="2421467" y="4834457"/>
                </a:lnTo>
                <a:lnTo>
                  <a:pt x="0" y="4834457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4" tIns="369824" rIns="369825" bIns="975191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4971389" y="1652608"/>
            <a:ext cx="4834458" cy="2523278"/>
          </a:xfrm>
          <a:custGeom>
            <a:avLst/>
            <a:gdLst>
              <a:gd name="connsiteX0" fmla="*/ 0 w 4834458"/>
              <a:gd name="connsiteY0" fmla="*/ 0 h 2421467"/>
              <a:gd name="connsiteX1" fmla="*/ 4430872 w 4834458"/>
              <a:gd name="connsiteY1" fmla="*/ 0 h 2421467"/>
              <a:gd name="connsiteX2" fmla="*/ 4834458 w 4834458"/>
              <a:gd name="connsiteY2" fmla="*/ 403586 h 2421467"/>
              <a:gd name="connsiteX3" fmla="*/ 4834458 w 4834458"/>
              <a:gd name="connsiteY3" fmla="*/ 2421467 h 2421467"/>
              <a:gd name="connsiteX4" fmla="*/ 0 w 4834458"/>
              <a:gd name="connsiteY4" fmla="*/ 2421467 h 2421467"/>
              <a:gd name="connsiteX5" fmla="*/ 0 w 4834458"/>
              <a:gd name="connsiteY5" fmla="*/ 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458" h="2421467">
                <a:moveTo>
                  <a:pt x="0" y="0"/>
                </a:moveTo>
                <a:lnTo>
                  <a:pt x="4430872" y="0"/>
                </a:lnTo>
                <a:cubicBezTo>
                  <a:pt x="4653766" y="0"/>
                  <a:pt x="4834458" y="180692"/>
                  <a:pt x="4834458" y="403586"/>
                </a:cubicBezTo>
                <a:lnTo>
                  <a:pt x="4834458" y="2421467"/>
                </a:lnTo>
                <a:lnTo>
                  <a:pt x="0" y="24214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4" tIns="369824" rIns="369824" bIns="975191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136931" y="4175883"/>
            <a:ext cx="4834459" cy="2493477"/>
          </a:xfrm>
          <a:custGeom>
            <a:avLst/>
            <a:gdLst>
              <a:gd name="connsiteX0" fmla="*/ 0 w 4834458"/>
              <a:gd name="connsiteY0" fmla="*/ 0 h 2421467"/>
              <a:gd name="connsiteX1" fmla="*/ 4430872 w 4834458"/>
              <a:gd name="connsiteY1" fmla="*/ 0 h 2421467"/>
              <a:gd name="connsiteX2" fmla="*/ 4834458 w 4834458"/>
              <a:gd name="connsiteY2" fmla="*/ 403586 h 2421467"/>
              <a:gd name="connsiteX3" fmla="*/ 4834458 w 4834458"/>
              <a:gd name="connsiteY3" fmla="*/ 2421467 h 2421467"/>
              <a:gd name="connsiteX4" fmla="*/ 0 w 4834458"/>
              <a:gd name="connsiteY4" fmla="*/ 2421467 h 2421467"/>
              <a:gd name="connsiteX5" fmla="*/ 0 w 4834458"/>
              <a:gd name="connsiteY5" fmla="*/ 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458" h="2421467">
                <a:moveTo>
                  <a:pt x="4834458" y="2421467"/>
                </a:moveTo>
                <a:lnTo>
                  <a:pt x="403586" y="2421467"/>
                </a:lnTo>
                <a:cubicBezTo>
                  <a:pt x="180692" y="2421467"/>
                  <a:pt x="0" y="2240775"/>
                  <a:pt x="0" y="2017881"/>
                </a:cubicBezTo>
                <a:lnTo>
                  <a:pt x="0" y="0"/>
                </a:lnTo>
                <a:lnTo>
                  <a:pt x="4834458" y="0"/>
                </a:lnTo>
                <a:lnTo>
                  <a:pt x="4834458" y="242146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3" tIns="975191" rIns="369825" bIns="36982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21" name="Arrondir un rectangle à un seul coin 20"/>
          <p:cNvSpPr/>
          <p:nvPr/>
        </p:nvSpPr>
        <p:spPr>
          <a:xfrm rot="5400000">
            <a:off x="6141879" y="3005395"/>
            <a:ext cx="2493477" cy="4834458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différentes dimensions des risques des objets connectés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18376" y="1052736"/>
            <a:ext cx="82808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4 postures possibles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pour les objets connectés en entreprise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8826" y="2618909"/>
            <a:ext cx="3880118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bg2"/>
                </a:solidFill>
              </a:rPr>
              <a:t>Les fabricants des objets connectés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doivent intégrer la sécurité dès la conception dans la mesure où ils ont une pleine responsabilité vis-à-vis des clients.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056" y="5218779"/>
            <a:ext cx="3880118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Les sociétés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qui vont devoir accueillir les objets connectés de leurs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employés en mode « BYOD », pour lesquelles il sera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nécessaire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de protéger </a:t>
            </a:r>
            <a:r>
              <a:rPr lang="fr-FR" sz="1400" b="1" dirty="0">
                <a:solidFill>
                  <a:schemeClr val="bg2"/>
                </a:solidFill>
                <a:sym typeface="Wingdings" panose="05000000000000000000" pitchFamily="2" charset="2"/>
              </a:rPr>
              <a:t>les données de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l’entreprise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826" y="5211197"/>
            <a:ext cx="3880118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Les sociétés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qui vont recommander des objets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connectés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à leurs clients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ont une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responsabilité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chemeClr val="bg2"/>
                </a:solidFill>
                <a:sym typeface="Wingdings" panose="05000000000000000000" pitchFamily="2" charset="2"/>
              </a:rPr>
              <a:t>diffuse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olidFill>
                  <a:schemeClr val="bg2"/>
                </a:solidFill>
                <a:sym typeface="Wingdings" panose="05000000000000000000" pitchFamily="2" charset="2"/>
              </a:rPr>
              <a:t>vis-à-vis des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clients qui s’étend dans </a:t>
            </a:r>
            <a:r>
              <a:rPr lang="fr-FR" sz="1400" b="1" dirty="0">
                <a:solidFill>
                  <a:schemeClr val="bg2"/>
                </a:solidFill>
                <a:sym typeface="Wingdings" panose="05000000000000000000" pitchFamily="2" charset="2"/>
              </a:rPr>
              <a:t>le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temps.</a:t>
            </a:r>
            <a:endParaRPr lang="fr-FR" sz="1400" b="1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7056" y="2618909"/>
            <a:ext cx="3843902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</a:rPr>
              <a:t>Les entreprises qui vont acheter des objets connectés dans le but de les déployer en interne partagent des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responsabilités sur les phases de choix et d’intégration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08584" y="1508591"/>
            <a:ext cx="219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C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</a:rPr>
              <a:t>oncevoir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24608" y="4100879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R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ecommander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4678" y="1508591"/>
            <a:ext cx="1582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A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cquérir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4678" y="4100879"/>
            <a:ext cx="1718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A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ccueillir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  <a:p>
            <a:pPr lvl="0" algn="ctr"/>
            <a:endParaRPr lang="fr-FR" dirty="0"/>
          </a:p>
        </p:txBody>
      </p:sp>
      <p:pic>
        <p:nvPicPr>
          <p:cNvPr id="24" name="Picture 4" descr="http://upload.wikimedia.org/wikipedia/commons/6/6f/Android_Wear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76" y="6303544"/>
            <a:ext cx="1848186" cy="2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de/thumb/4/4b/Allianz.svg/592px-Allianz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6248479"/>
            <a:ext cx="1349884" cy="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et-plus.fr/tl_files/durable/contenu/image/logo%20ax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6203404"/>
            <a:ext cx="424375" cy="4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wikia.nocookie.net/__cb20131102122616/logopedia/images/b/b1/SNCF_Logo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72" y="3670995"/>
            <a:ext cx="798540" cy="4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18" descr="http://www.tsquirrel.com/_data/photos/2015/01/3479__bnpparibas_fordham-bnp-paribas-for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4" name="Picture 26" descr="http://upload.wikimedia.org/wikipedia/en/thumb/2/28/Peugeot_logo.svg/1280px-Peugeo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17" y="3679035"/>
            <a:ext cx="577443" cy="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holiprom.com/wp-content/uploads/2014/10/logo-societe-generale-partenaire-b2B-holipr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15" y="3722889"/>
            <a:ext cx="1570285" cy="3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upload.wikimedia.org/wikipedia/en/thumb/b/b7/Withings-logo.svg/512px-Withings-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3691867"/>
            <a:ext cx="1284214" cy="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icone-png.com/png/53/532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645024"/>
            <a:ext cx="1029515" cy="4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scription de l'image Logo BNP Paribas.svg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3717032"/>
            <a:ext cx="1589305" cy="3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thumb/e/e4/Apple_Watch_official_logo.svg/2000px-Apple_Watch_official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86" y="6280673"/>
            <a:ext cx="1320990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946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136930" y="1652607"/>
            <a:ext cx="9668917" cy="5016755"/>
            <a:chOff x="136930" y="1671005"/>
            <a:chExt cx="9668917" cy="5016755"/>
          </a:xfrm>
        </p:grpSpPr>
        <p:sp>
          <p:nvSpPr>
            <p:cNvPr id="18" name="Forme libre 17"/>
            <p:cNvSpPr/>
            <p:nvPr/>
          </p:nvSpPr>
          <p:spPr>
            <a:xfrm>
              <a:off x="136930" y="1671005"/>
              <a:ext cx="4834459" cy="2523279"/>
            </a:xfrm>
            <a:custGeom>
              <a:avLst/>
              <a:gdLst>
                <a:gd name="connsiteX0" fmla="*/ 0 w 2421467"/>
                <a:gd name="connsiteY0" fmla="*/ 0 h 4834458"/>
                <a:gd name="connsiteX1" fmla="*/ 2017881 w 2421467"/>
                <a:gd name="connsiteY1" fmla="*/ 0 h 4834458"/>
                <a:gd name="connsiteX2" fmla="*/ 2421467 w 2421467"/>
                <a:gd name="connsiteY2" fmla="*/ 403586 h 4834458"/>
                <a:gd name="connsiteX3" fmla="*/ 2421467 w 2421467"/>
                <a:gd name="connsiteY3" fmla="*/ 4834458 h 4834458"/>
                <a:gd name="connsiteX4" fmla="*/ 0 w 2421467"/>
                <a:gd name="connsiteY4" fmla="*/ 4834458 h 4834458"/>
                <a:gd name="connsiteX5" fmla="*/ 0 w 2421467"/>
                <a:gd name="connsiteY5" fmla="*/ 0 h 483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1467" h="4834458">
                  <a:moveTo>
                    <a:pt x="0" y="4834457"/>
                  </a:moveTo>
                  <a:lnTo>
                    <a:pt x="0" y="805760"/>
                  </a:lnTo>
                  <a:cubicBezTo>
                    <a:pt x="0" y="360752"/>
                    <a:pt x="90505" y="1"/>
                    <a:pt x="202147" y="1"/>
                  </a:cubicBezTo>
                  <a:lnTo>
                    <a:pt x="2421467" y="1"/>
                  </a:lnTo>
                  <a:lnTo>
                    <a:pt x="2421467" y="4834457"/>
                  </a:lnTo>
                  <a:lnTo>
                    <a:pt x="0" y="483445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824" tIns="369824" rIns="369825" bIns="975191" numCol="1" spcCol="1270" anchor="ctr" anchorCtr="0">
              <a:noAutofit/>
            </a:bodyPr>
            <a:lstStyle/>
            <a:p>
              <a:pPr algn="ctr" defTabSz="23114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5200" dirty="0"/>
                <a:t> 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4971389" y="1671006"/>
              <a:ext cx="4834458" cy="2523278"/>
            </a:xfrm>
            <a:custGeom>
              <a:avLst/>
              <a:gdLst>
                <a:gd name="connsiteX0" fmla="*/ 0 w 4834458"/>
                <a:gd name="connsiteY0" fmla="*/ 0 h 2421467"/>
                <a:gd name="connsiteX1" fmla="*/ 4430872 w 4834458"/>
                <a:gd name="connsiteY1" fmla="*/ 0 h 2421467"/>
                <a:gd name="connsiteX2" fmla="*/ 4834458 w 4834458"/>
                <a:gd name="connsiteY2" fmla="*/ 403586 h 2421467"/>
                <a:gd name="connsiteX3" fmla="*/ 4834458 w 4834458"/>
                <a:gd name="connsiteY3" fmla="*/ 2421467 h 2421467"/>
                <a:gd name="connsiteX4" fmla="*/ 0 w 4834458"/>
                <a:gd name="connsiteY4" fmla="*/ 2421467 h 2421467"/>
                <a:gd name="connsiteX5" fmla="*/ 0 w 4834458"/>
                <a:gd name="connsiteY5" fmla="*/ 0 h 242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458" h="2421467">
                  <a:moveTo>
                    <a:pt x="0" y="0"/>
                  </a:moveTo>
                  <a:lnTo>
                    <a:pt x="4430872" y="0"/>
                  </a:lnTo>
                  <a:cubicBezTo>
                    <a:pt x="4653766" y="0"/>
                    <a:pt x="4834458" y="180692"/>
                    <a:pt x="4834458" y="403586"/>
                  </a:cubicBezTo>
                  <a:lnTo>
                    <a:pt x="4834458" y="2421467"/>
                  </a:lnTo>
                  <a:lnTo>
                    <a:pt x="0" y="2421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824" tIns="369824" rIns="369824" bIns="975191" numCol="1" spcCol="1270" anchor="ctr" anchorCtr="0">
              <a:noAutofit/>
            </a:bodyPr>
            <a:lstStyle/>
            <a:p>
              <a:pPr algn="ctr" defTabSz="23114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5200" dirty="0"/>
                <a:t> 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36931" y="4194281"/>
              <a:ext cx="4834459" cy="2493477"/>
            </a:xfrm>
            <a:custGeom>
              <a:avLst/>
              <a:gdLst>
                <a:gd name="connsiteX0" fmla="*/ 0 w 4834458"/>
                <a:gd name="connsiteY0" fmla="*/ 0 h 2421467"/>
                <a:gd name="connsiteX1" fmla="*/ 4430872 w 4834458"/>
                <a:gd name="connsiteY1" fmla="*/ 0 h 2421467"/>
                <a:gd name="connsiteX2" fmla="*/ 4834458 w 4834458"/>
                <a:gd name="connsiteY2" fmla="*/ 403586 h 2421467"/>
                <a:gd name="connsiteX3" fmla="*/ 4834458 w 4834458"/>
                <a:gd name="connsiteY3" fmla="*/ 2421467 h 2421467"/>
                <a:gd name="connsiteX4" fmla="*/ 0 w 4834458"/>
                <a:gd name="connsiteY4" fmla="*/ 2421467 h 2421467"/>
                <a:gd name="connsiteX5" fmla="*/ 0 w 4834458"/>
                <a:gd name="connsiteY5" fmla="*/ 0 h 242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4458" h="2421467">
                  <a:moveTo>
                    <a:pt x="4834458" y="2421467"/>
                  </a:moveTo>
                  <a:lnTo>
                    <a:pt x="403586" y="2421467"/>
                  </a:lnTo>
                  <a:cubicBezTo>
                    <a:pt x="180692" y="2421467"/>
                    <a:pt x="0" y="2240775"/>
                    <a:pt x="0" y="2017881"/>
                  </a:cubicBezTo>
                  <a:lnTo>
                    <a:pt x="0" y="0"/>
                  </a:lnTo>
                  <a:lnTo>
                    <a:pt x="4834458" y="0"/>
                  </a:lnTo>
                  <a:lnTo>
                    <a:pt x="4834458" y="242146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823" tIns="975191" rIns="369825" bIns="369825" numCol="1" spcCol="1270" anchor="ctr" anchorCtr="0">
              <a:noAutofit/>
            </a:bodyPr>
            <a:lstStyle/>
            <a:p>
              <a:pPr algn="ctr" defTabSz="23114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5200" dirty="0"/>
                <a:t> </a:t>
              </a:r>
            </a:p>
          </p:txBody>
        </p:sp>
        <p:sp>
          <p:nvSpPr>
            <p:cNvPr id="21" name="Arrondir un rectangle à un seul coin 20"/>
            <p:cNvSpPr/>
            <p:nvPr/>
          </p:nvSpPr>
          <p:spPr>
            <a:xfrm rot="5400000">
              <a:off x="6141879" y="3023793"/>
              <a:ext cx="2493477" cy="4834458"/>
            </a:xfrm>
            <a:prstGeom prst="round1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différentes dimensions des risques des objets connectés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48624" y="1115452"/>
            <a:ext cx="82808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risques varient donc en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fonction de la </a:t>
            </a:r>
            <a:r>
              <a:rPr lang="fr-FR" b="1" dirty="0">
                <a:solidFill>
                  <a:srgbClr val="00477F"/>
                </a:solidFill>
              </a:rPr>
              <a:t>posture</a:t>
            </a:r>
            <a:r>
              <a:rPr lang="fr-FR" dirty="0">
                <a:solidFill>
                  <a:srgbClr val="00477F"/>
                </a:solidFill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que l’on souhaite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adopter !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8826" y="2618909"/>
            <a:ext cx="3880118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</a:rPr>
              <a:t>Découverte de failles </a:t>
            </a:r>
            <a:r>
              <a:rPr lang="fr-FR" sz="1400" dirty="0">
                <a:solidFill>
                  <a:schemeClr val="bg2"/>
                </a:solidFill>
              </a:rPr>
              <a:t>de sécurité dans les </a:t>
            </a:r>
            <a:r>
              <a:rPr lang="fr-FR" sz="1400" dirty="0" smtClean="0">
                <a:solidFill>
                  <a:schemeClr val="bg2"/>
                </a:solidFill>
              </a:rPr>
              <a:t>objets, qui pourraient </a:t>
            </a:r>
            <a:r>
              <a:rPr lang="fr-FR" sz="1400" b="1" dirty="0" smtClean="0">
                <a:solidFill>
                  <a:schemeClr val="bg2"/>
                </a:solidFill>
              </a:rPr>
              <a:t>mettre </a:t>
            </a:r>
            <a:r>
              <a:rPr lang="fr-FR" sz="1400" b="1" dirty="0">
                <a:solidFill>
                  <a:schemeClr val="bg2"/>
                </a:solidFill>
              </a:rPr>
              <a:t>en danger </a:t>
            </a:r>
            <a:r>
              <a:rPr lang="fr-FR" sz="1400" b="1" dirty="0" smtClean="0">
                <a:solidFill>
                  <a:schemeClr val="bg2"/>
                </a:solidFill>
              </a:rPr>
              <a:t>les utilisateurs ou leurs données, </a:t>
            </a:r>
            <a:r>
              <a:rPr lang="fr-FR" sz="1400" dirty="0" smtClean="0">
                <a:solidFill>
                  <a:schemeClr val="bg2"/>
                </a:solidFill>
              </a:rPr>
              <a:t>et donc </a:t>
            </a:r>
            <a:r>
              <a:rPr lang="fr-FR" sz="1400" b="1" dirty="0">
                <a:solidFill>
                  <a:schemeClr val="bg2"/>
                </a:solidFill>
              </a:rPr>
              <a:t>l</a:t>
            </a:r>
            <a:r>
              <a:rPr lang="fr-FR" sz="1400" b="1" dirty="0" smtClean="0">
                <a:solidFill>
                  <a:schemeClr val="bg2"/>
                </a:solidFill>
              </a:rPr>
              <a:t>a </a:t>
            </a:r>
            <a:r>
              <a:rPr lang="fr-FR" sz="1400" b="1" dirty="0">
                <a:solidFill>
                  <a:schemeClr val="bg2"/>
                </a:solidFill>
              </a:rPr>
              <a:t>notoriété </a:t>
            </a:r>
            <a:r>
              <a:rPr lang="fr-FR" sz="1400" b="1" dirty="0" smtClean="0">
                <a:solidFill>
                  <a:schemeClr val="bg2"/>
                </a:solidFill>
              </a:rPr>
              <a:t>du fabricant</a:t>
            </a:r>
            <a:r>
              <a:rPr lang="fr-FR" sz="1400" dirty="0" smtClean="0">
                <a:solidFill>
                  <a:schemeClr val="bg2"/>
                </a:solidFill>
              </a:rPr>
              <a:t>.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056" y="5218779"/>
            <a:ext cx="3880118" cy="738664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Perte / vol des données de l’entreprise auxquelles les objets ont accès, ou facilitation d’une intrusion.</a:t>
            </a:r>
            <a:endParaRPr lang="fr-FR" sz="1400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826" y="5211197"/>
            <a:ext cx="3880118" cy="116955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En cas d’incidents de sécurité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(divulgation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des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données, éventuellement à caractère personnel, ou atteinte à leur sécurité physique…), des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responsabilités pourraient être recherchées, et l’image atteinte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.</a:t>
            </a:r>
            <a:endParaRPr lang="fr-FR" sz="1400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7056" y="2618909"/>
            <a:ext cx="3843902" cy="954107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Intégration de ces nouvelles technologies au sein du processus métier sans les sécuriser , ce qui augmenterait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les points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d’entrée 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pour </a:t>
            </a:r>
            <a:r>
              <a:rPr lang="fr-FR" sz="1400" b="1" dirty="0">
                <a:solidFill>
                  <a:schemeClr val="bg2"/>
                </a:solidFill>
                <a:sym typeface="Wingdings" panose="05000000000000000000" pitchFamily="2" charset="2"/>
              </a:rPr>
              <a:t>attaquer </a:t>
            </a:r>
            <a:r>
              <a:rPr lang="fr-FR" sz="1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le système d’information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.</a:t>
            </a:r>
            <a:endParaRPr lang="fr-FR" sz="1400" dirty="0">
              <a:solidFill>
                <a:schemeClr val="bg2"/>
              </a:solidFill>
              <a:sym typeface="Wingdings" panose="05000000000000000000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08584" y="1508591"/>
            <a:ext cx="219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C</a:t>
            </a:r>
            <a:r>
              <a:rPr lang="fr-FR" b="1" dirty="0" smtClean="0">
                <a:solidFill>
                  <a:schemeClr val="accent6">
                    <a:lumMod val="10000"/>
                  </a:schemeClr>
                </a:solidFill>
              </a:rPr>
              <a:t>oncevoir</a:t>
            </a:r>
            <a:endParaRPr lang="fr-FR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4608" y="4100879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R</a:t>
            </a:r>
            <a:r>
              <a:rPr lang="fr-FR" b="1" dirty="0" smtClean="0">
                <a:solidFill>
                  <a:schemeClr val="accent6">
                    <a:lumMod val="10000"/>
                  </a:schemeClr>
                </a:solidFill>
                <a:sym typeface="Wingdings" panose="05000000000000000000" pitchFamily="2" charset="2"/>
              </a:rPr>
              <a:t>ecommander</a:t>
            </a:r>
            <a:endParaRPr lang="fr-FR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4678" y="1508591"/>
            <a:ext cx="1582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A</a:t>
            </a:r>
            <a:r>
              <a:rPr lang="fr-FR" b="1" dirty="0" smtClean="0">
                <a:solidFill>
                  <a:schemeClr val="accent6">
                    <a:lumMod val="10000"/>
                  </a:schemeClr>
                </a:solidFill>
                <a:sym typeface="Wingdings" panose="05000000000000000000" pitchFamily="2" charset="2"/>
              </a:rPr>
              <a:t>cquérir</a:t>
            </a:r>
            <a:endParaRPr lang="fr-FR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4678" y="4100879"/>
            <a:ext cx="171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A</a:t>
            </a:r>
            <a:r>
              <a:rPr lang="fr-FR" b="1" dirty="0" smtClean="0">
                <a:solidFill>
                  <a:schemeClr val="accent6">
                    <a:lumMod val="10000"/>
                  </a:schemeClr>
                </a:solidFill>
                <a:sym typeface="Wingdings" panose="05000000000000000000" pitchFamily="2" charset="2"/>
              </a:rPr>
              <a:t>ccueillir</a:t>
            </a:r>
            <a:endParaRPr lang="fr-FR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AutoShape 18" descr="http://www.tsquirrel.com/_data/photos/2015/01/3479__bnpparibas_fordham-bnp-paribas-for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48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64514"/>
              </p:ext>
            </p:extLst>
          </p:nvPr>
        </p:nvGraphicFramePr>
        <p:xfrm>
          <a:off x="2653870" y="2268405"/>
          <a:ext cx="6979650" cy="4008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259"/>
                <a:gridCol w="1811383"/>
                <a:gridCol w="1811383"/>
                <a:gridCol w="1690625"/>
              </a:tblGrid>
              <a:tr h="964777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outil simple pour échanger avec les métiers, la «</a:t>
            </a:r>
            <a:r>
              <a:rPr lang="fr-FR" dirty="0"/>
              <a:t> 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map</a:t>
            </a:r>
            <a:r>
              <a:rPr lang="fr-FR" dirty="0"/>
              <a:t> »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2648744" y="1301202"/>
            <a:ext cx="6984776" cy="181336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5400000">
            <a:off x="-1566596" y="4190239"/>
            <a:ext cx="4003546" cy="153320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385048" y="1052736"/>
            <a:ext cx="2288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Niveau de risque de l’usage</a:t>
            </a:r>
            <a:endParaRPr lang="fr-FR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410934"/>
            <a:ext cx="1064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Complexité à personnaliser </a:t>
            </a:r>
            <a:br>
              <a:rPr lang="fr-FR" sz="1100" dirty="0" smtClean="0"/>
            </a:br>
            <a:r>
              <a:rPr lang="fr-FR" sz="1100" dirty="0" smtClean="0"/>
              <a:t>la sécurité</a:t>
            </a:r>
            <a:endParaRPr lang="fr-FR" sz="1100" dirty="0"/>
          </a:p>
        </p:txBody>
      </p:sp>
      <p:pic>
        <p:nvPicPr>
          <p:cNvPr id="29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309842" y="628341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325051" y="197246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9633520" y="127090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2428491" y="128387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99068"/>
              </p:ext>
            </p:extLst>
          </p:nvPr>
        </p:nvGraphicFramePr>
        <p:xfrm>
          <a:off x="555410" y="2262453"/>
          <a:ext cx="2093334" cy="4008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3334"/>
              </a:tblGrid>
              <a:tr h="964777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C</a:t>
                      </a:r>
                      <a:r>
                        <a:rPr lang="fr-FR" sz="1500" dirty="0" smtClean="0"/>
                        <a:t>ONCEVOIR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CQUERIR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R</a:t>
                      </a:r>
                      <a:r>
                        <a:rPr lang="fr-FR" sz="1500" dirty="0" smtClean="0"/>
                        <a:t>ECOMMANDER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CCUEILLIR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80508"/>
              </p:ext>
            </p:extLst>
          </p:nvPr>
        </p:nvGraphicFramePr>
        <p:xfrm>
          <a:off x="2653870" y="1553672"/>
          <a:ext cx="6979650" cy="7029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259"/>
                <a:gridCol w="1811383"/>
                <a:gridCol w="1811383"/>
                <a:gridCol w="1690625"/>
              </a:tblGrid>
              <a:tr h="702987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USAGE 1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USAGE 2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USAGE 3</a:t>
                      </a:r>
                    </a:p>
                  </a:txBody>
                  <a:tcPr marL="143424" marR="143424" marT="71712" marB="7171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USAGE 4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209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pratique : les objets connectés dans le secteur bancaire B2C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1988" y="1340768"/>
            <a:ext cx="3256836" cy="1632377"/>
          </a:xfrm>
          <a:prstGeom prst="wedgeRectCallout">
            <a:avLst>
              <a:gd name="adj1" fmla="val 61446"/>
              <a:gd name="adj2" fmla="val 337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voudrais renvoyer une image innovante en permettant à nos clients de se déplacer virtuellement dans leur portefeuille d’investissement 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3016" y="4113381"/>
            <a:ext cx="3285808" cy="2184341"/>
          </a:xfrm>
          <a:prstGeom prst="wedgeRectCallout">
            <a:avLst>
              <a:gd name="adj1" fmla="val 59949"/>
              <a:gd name="adj2" fmla="val -781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</a:t>
            </a:r>
            <a:r>
              <a:rPr lang="fr-FR" dirty="0" err="1"/>
              <a:t>smartwatches</a:t>
            </a:r>
            <a:r>
              <a:rPr lang="fr-FR" dirty="0"/>
              <a:t> sortent, il nous faut une application ! Sans compter qu’il faut booster nos applications smartphone pour y ajouter de nouveaux usages.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2840" y="4926245"/>
            <a:ext cx="6206628" cy="1371477"/>
          </a:xfrm>
          <a:prstGeom prst="wedgeRectCallout">
            <a:avLst>
              <a:gd name="adj1" fmla="val -26429"/>
              <a:gd name="adj2" fmla="val -894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voudrait simplifier les processus de paiement sans se faire </a:t>
            </a:r>
            <a:r>
              <a:rPr lang="fr-FR" dirty="0" err="1"/>
              <a:t>dépositionner</a:t>
            </a:r>
            <a:r>
              <a:rPr lang="fr-FR" dirty="0"/>
              <a:t> par les GAFA, pourrait-on tester des bracelets de paiements sans contact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37176" y="2973145"/>
            <a:ext cx="3198688" cy="1632377"/>
          </a:xfrm>
          <a:prstGeom prst="wedgeRectCallout">
            <a:avLst>
              <a:gd name="adj1" fmla="val -60934"/>
              <a:gd name="adj2" fmla="val -254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Cela serait vraiment bien de pouvoir reconnaître les clients directement lorsqu’ils rentrent dans l’agence 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8904" y="1340768"/>
            <a:ext cx="5646960" cy="709308"/>
          </a:xfrm>
          <a:prstGeom prst="wedgeRectCallout">
            <a:avLst>
              <a:gd name="adj1" fmla="val 3461"/>
              <a:gd name="adj2" fmla="val 9425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 si l’on dotait les conseillers </a:t>
            </a:r>
            <a:r>
              <a:rPr lang="fr-FR" dirty="0" smtClean="0"/>
              <a:t>clientèle </a:t>
            </a:r>
            <a:r>
              <a:rPr lang="fr-FR" dirty="0"/>
              <a:t>de </a:t>
            </a:r>
            <a:r>
              <a:rPr lang="fr-FR" dirty="0" smtClean="0"/>
              <a:t>bracelets </a:t>
            </a:r>
            <a:r>
              <a:rPr lang="fr-FR" dirty="0"/>
              <a:t>pour faire de la signature électronique ?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19" y="2818110"/>
            <a:ext cx="1111495" cy="11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45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pratique : la « </a:t>
            </a:r>
            <a:r>
              <a:rPr lang="fr-FR" dirty="0" err="1" smtClean="0"/>
              <a:t>heat</a:t>
            </a:r>
            <a:r>
              <a:rPr lang="fr-FR" i="1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 » dans le secteur bancaire B2C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90903"/>
              </p:ext>
            </p:extLst>
          </p:nvPr>
        </p:nvGraphicFramePr>
        <p:xfrm>
          <a:off x="560535" y="1556791"/>
          <a:ext cx="9072984" cy="4711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3334"/>
                <a:gridCol w="1666259"/>
                <a:gridCol w="1811383"/>
                <a:gridCol w="1811383"/>
                <a:gridCol w="1690625"/>
              </a:tblGrid>
              <a:tr h="702987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NOTIFICATION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CONSULTATION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MODIFICATION</a:t>
                      </a:r>
                    </a:p>
                  </a:txBody>
                  <a:tcPr marL="143424" marR="143424" marT="71712" marB="7171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TRANSACTION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</a:tr>
              <a:tr h="964777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C</a:t>
                      </a:r>
                      <a:r>
                        <a:rPr lang="fr-FR" sz="1500" dirty="0" smtClean="0"/>
                        <a:t>ONCEVOIR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CQUERIR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R</a:t>
                      </a:r>
                      <a:r>
                        <a:rPr lang="fr-FR" sz="1500" dirty="0" smtClean="0"/>
                        <a:t>ECOMMANDER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CCUEILLIR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/>
                </a:tc>
              </a:tr>
            </a:tbl>
          </a:graphicData>
        </a:graphic>
      </p:graphicFrame>
      <p:sp>
        <p:nvSpPr>
          <p:cNvPr id="30" name="Flèche droite 29"/>
          <p:cNvSpPr/>
          <p:nvPr/>
        </p:nvSpPr>
        <p:spPr>
          <a:xfrm>
            <a:off x="2648744" y="1301202"/>
            <a:ext cx="6984776" cy="181336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-1566596" y="4190239"/>
            <a:ext cx="4003546" cy="153320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385048" y="1052736"/>
            <a:ext cx="2288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Niveau de risque de l’usage</a:t>
            </a:r>
            <a:endParaRPr lang="fr-FR" sz="1000" dirty="0"/>
          </a:p>
        </p:txBody>
      </p:sp>
      <p:pic>
        <p:nvPicPr>
          <p:cNvPr id="35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309842" y="628341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325051" y="197246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9633520" y="127090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2428491" y="128387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0" y="1410934"/>
            <a:ext cx="1064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Complexité à personnaliser </a:t>
            </a:r>
            <a:br>
              <a:rPr lang="fr-FR" sz="1100" dirty="0" smtClean="0"/>
            </a:br>
            <a:r>
              <a:rPr lang="fr-FR" sz="1100" dirty="0" smtClean="0"/>
              <a:t>la sécurité</a:t>
            </a:r>
            <a:endParaRPr lang="fr-FR" sz="11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966461" y="4973106"/>
            <a:ext cx="163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Paiement sans contact par bracelet connecté</a:t>
            </a:r>
          </a:p>
        </p:txBody>
      </p:sp>
      <p:pic>
        <p:nvPicPr>
          <p:cNvPr id="26" name="Picture 3" descr="W:\Projets internes\GSDays 2015\1 - Réalisation\2 - Images\Images final\CaixaBank-NFC-wristb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56" y="4293096"/>
            <a:ext cx="1146618" cy="67695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W:\Projets internes\GSDays 2015\1 - Réalisation\2 - Images\Images final\CMB_Google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89" y="3265163"/>
            <a:ext cx="1572731" cy="59033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3479483" y="3873110"/>
            <a:ext cx="168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Identification des clients via Google Glass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2" name="Picture 5" descr="W:\Projets internes\GSDays 2015\1 - Réalisation\2 - Images\Images final\Hello_Watc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19" y="2722819"/>
            <a:ext cx="707100" cy="61651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7938010" y="3316922"/>
            <a:ext cx="166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Signature électronique via </a:t>
            </a:r>
            <a:r>
              <a:rPr lang="fr-FR" sz="1000" b="1" dirty="0" err="1">
                <a:solidFill>
                  <a:schemeClr val="accent6">
                    <a:lumMod val="10000"/>
                  </a:schemeClr>
                </a:solidFill>
              </a:rPr>
              <a:t>Smartwatch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8" name="Picture 6" descr="W:\Projets internes\GSDays 2015\1 - Réalisation\2 - Images\Images final\Oculus-Rift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0" y="4293096"/>
            <a:ext cx="877269" cy="57649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4232920" y="4887199"/>
            <a:ext cx="215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Consultation d’un portefeuille </a:t>
            </a:r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d’</a:t>
            </a:r>
            <a:r>
              <a:rPr lang="fr-FR" sz="1000" b="1" dirty="0" err="1" smtClean="0">
                <a:solidFill>
                  <a:schemeClr val="accent6">
                    <a:lumMod val="10000"/>
                  </a:schemeClr>
                </a:solidFill>
              </a:rPr>
              <a:t>invest</a:t>
            </a:r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. avec </a:t>
            </a:r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Oculus Rift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304537" y="6053226"/>
            <a:ext cx="201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Notification et consultation des comptes sur </a:t>
            </a:r>
            <a:r>
              <a:rPr lang="fr-FR" sz="1000" b="1" dirty="0" err="1">
                <a:solidFill>
                  <a:schemeClr val="accent6">
                    <a:lumMod val="10000"/>
                  </a:schemeClr>
                </a:solidFill>
              </a:rPr>
              <a:t>smartwatch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2" name="Picture 9" descr="W:\Projets internes\GSDays 2015\1 - Réalisation\2 - Images\Images final\Smartph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83" y="5429555"/>
            <a:ext cx="1067033" cy="64668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529285" y="6053226"/>
            <a:ext cx="296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Modification des données de compte  et transaction à partir du Smartphone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81" y="5301208"/>
            <a:ext cx="848013" cy="76132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5493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pratique : identification des zones de risque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65424"/>
              </p:ext>
            </p:extLst>
          </p:nvPr>
        </p:nvGraphicFramePr>
        <p:xfrm>
          <a:off x="560535" y="1556791"/>
          <a:ext cx="9072984" cy="47118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3334"/>
                <a:gridCol w="1666259"/>
                <a:gridCol w="1811383"/>
                <a:gridCol w="1811383"/>
                <a:gridCol w="1690625"/>
              </a:tblGrid>
              <a:tr h="702987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NOTIFICATION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CONSULTATION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MODIFICATION</a:t>
                      </a:r>
                    </a:p>
                  </a:txBody>
                  <a:tcPr marL="143424" marR="143424" marT="71712" marB="7171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TRANSACTION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</a:tr>
              <a:tr h="964777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C</a:t>
                      </a:r>
                      <a:r>
                        <a:rPr lang="fr-FR" sz="1500" dirty="0" smtClean="0"/>
                        <a:t>ONCEVOIR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CQUERIR</a:t>
                      </a:r>
                    </a:p>
                  </a:txBody>
                  <a:tcPr marL="143424" marR="143424" marT="71712" marB="71712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R</a:t>
                      </a:r>
                      <a:r>
                        <a:rPr lang="fr-FR" sz="1500" dirty="0" smtClean="0"/>
                        <a:t>ECOMMANDER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</a:tr>
              <a:tr h="1014705">
                <a:tc>
                  <a:txBody>
                    <a:bodyPr/>
                    <a:lstStyle/>
                    <a:p>
                      <a:r>
                        <a:rPr lang="fr-FR" sz="2600" dirty="0" smtClean="0"/>
                        <a:t>A</a:t>
                      </a:r>
                      <a:r>
                        <a:rPr lang="fr-FR" sz="1500" dirty="0" smtClean="0"/>
                        <a:t>CCUEILLIR</a:t>
                      </a:r>
                      <a:endParaRPr lang="fr-FR" sz="1500" dirty="0"/>
                    </a:p>
                  </a:txBody>
                  <a:tcPr marL="143424" marR="143424" marT="71712" marB="71712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143424" marR="143424" marT="71712" marB="71712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966461" y="4973106"/>
            <a:ext cx="163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Paiement sans contact par bracelet connecté</a:t>
            </a:r>
          </a:p>
        </p:txBody>
      </p:sp>
      <p:pic>
        <p:nvPicPr>
          <p:cNvPr id="1027" name="Picture 3" descr="W:\Projets internes\GSDays 2015\1 - Réalisation\2 - Images\Images final\CaixaBank-NFC-wristb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56" y="4293096"/>
            <a:ext cx="1146618" cy="67695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Projets internes\GSDays 2015\1 - Réalisation\2 - Images\Images final\CMB_Googlegl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89" y="3265163"/>
            <a:ext cx="1572731" cy="59033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3479483" y="3873110"/>
            <a:ext cx="168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Identification des clients via Google Glass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29" name="Picture 5" descr="W:\Projets internes\GSDays 2015\1 - Réalisation\2 - Images\Images final\Hello_Watc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19" y="2722819"/>
            <a:ext cx="707100" cy="61651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7938010" y="3316922"/>
            <a:ext cx="166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Signature électronique via </a:t>
            </a:r>
            <a:r>
              <a:rPr lang="fr-FR" sz="1000" b="1" dirty="0" err="1">
                <a:solidFill>
                  <a:schemeClr val="accent6">
                    <a:lumMod val="10000"/>
                  </a:schemeClr>
                </a:solidFill>
              </a:rPr>
              <a:t>Smartwatch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30" name="Picture 6" descr="W:\Projets internes\GSDays 2015\1 - Réalisation\2 - Images\Images final\Oculus-Rif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10" y="4293096"/>
            <a:ext cx="877269" cy="576491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4232920" y="4887199"/>
            <a:ext cx="215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Consultation d’un portefeuille </a:t>
            </a:r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d’</a:t>
            </a:r>
            <a:r>
              <a:rPr lang="fr-FR" sz="1000" b="1" dirty="0" err="1" smtClean="0">
                <a:solidFill>
                  <a:schemeClr val="accent6">
                    <a:lumMod val="10000"/>
                  </a:schemeClr>
                </a:solidFill>
              </a:rPr>
              <a:t>invest</a:t>
            </a:r>
            <a:r>
              <a:rPr lang="fr-FR" sz="1000" b="1" dirty="0" smtClean="0">
                <a:solidFill>
                  <a:schemeClr val="accent6">
                    <a:lumMod val="10000"/>
                  </a:schemeClr>
                </a:solidFill>
              </a:rPr>
              <a:t>. avec </a:t>
            </a:r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Oculus Rift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304537" y="6057790"/>
            <a:ext cx="201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Notification et consultation des comptes sur </a:t>
            </a:r>
            <a:r>
              <a:rPr lang="fr-FR" sz="1000" b="1" dirty="0" err="1">
                <a:solidFill>
                  <a:schemeClr val="accent6">
                    <a:lumMod val="10000"/>
                  </a:schemeClr>
                </a:solidFill>
              </a:rPr>
              <a:t>smartwatch</a:t>
            </a:r>
            <a:endParaRPr lang="fr-FR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33" name="Picture 9" descr="W:\Projets internes\GSDays 2015\1 - Réalisation\2 - Images\Images final\Smartph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83" y="5429555"/>
            <a:ext cx="1067033" cy="64668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6529285" y="6053226"/>
            <a:ext cx="296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10000"/>
                  </a:schemeClr>
                </a:solidFill>
              </a:rPr>
              <a:t>Modification des données de compte  et transaction à partir du Smartphone</a:t>
            </a:r>
          </a:p>
        </p:txBody>
      </p:sp>
      <p:sp>
        <p:nvSpPr>
          <p:cNvPr id="30" name="Flèche droite 29"/>
          <p:cNvSpPr/>
          <p:nvPr/>
        </p:nvSpPr>
        <p:spPr>
          <a:xfrm>
            <a:off x="2648744" y="1301202"/>
            <a:ext cx="6984776" cy="181336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-1566596" y="4190239"/>
            <a:ext cx="4003546" cy="153320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385048" y="1052736"/>
            <a:ext cx="2288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Niveau de risque de l’usage</a:t>
            </a:r>
            <a:endParaRPr lang="fr-FR" sz="1000" dirty="0"/>
          </a:p>
        </p:txBody>
      </p:sp>
      <p:pic>
        <p:nvPicPr>
          <p:cNvPr id="35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309842" y="628341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325051" y="197246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9633520" y="1270907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2428491" y="1283870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0" y="1410934"/>
            <a:ext cx="1064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Complexité à personnaliser </a:t>
            </a:r>
            <a:br>
              <a:rPr lang="fr-FR" sz="1100" dirty="0" smtClean="0"/>
            </a:br>
            <a:r>
              <a:rPr lang="fr-FR" sz="1100" dirty="0" smtClean="0"/>
              <a:t>la sécurité</a:t>
            </a:r>
            <a:endParaRPr lang="fr-FR" sz="1100" dirty="0"/>
          </a:p>
        </p:txBody>
      </p:sp>
      <p:sp>
        <p:nvSpPr>
          <p:cNvPr id="4" name="Rectangle 3"/>
          <p:cNvSpPr/>
          <p:nvPr/>
        </p:nvSpPr>
        <p:spPr>
          <a:xfrm>
            <a:off x="5817096" y="2419006"/>
            <a:ext cx="1692188" cy="897916"/>
          </a:xfrm>
          <a:prstGeom prst="wedgeRectCallout">
            <a:avLst>
              <a:gd name="adj1" fmla="val -69616"/>
              <a:gd name="adj2" fmla="val 12859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Projets faiblement risqués</a:t>
            </a:r>
            <a:endParaRPr lang="fr-FR" sz="1400" dirty="0"/>
          </a:p>
        </p:txBody>
      </p:sp>
      <p:sp>
        <p:nvSpPr>
          <p:cNvPr id="26" name="Rectangle 25"/>
          <p:cNvSpPr/>
          <p:nvPr/>
        </p:nvSpPr>
        <p:spPr>
          <a:xfrm>
            <a:off x="6250237" y="3733657"/>
            <a:ext cx="1692188" cy="897916"/>
          </a:xfrm>
          <a:prstGeom prst="wedgeRectCallout">
            <a:avLst>
              <a:gd name="adj1" fmla="val 64725"/>
              <a:gd name="adj2" fmla="val -4567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Projets devant être réalisés conjointement avec la sécurité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81" y="5294567"/>
            <a:ext cx="848013" cy="76132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0150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841500" y="2324100"/>
            <a:ext cx="0" cy="27559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</a:rPr>
              <a:t>Agenda</a:t>
            </a:r>
            <a:endParaRPr lang="en-GB"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5500" y="2222500"/>
            <a:ext cx="7667612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1. Au coeur du numérique : les objets connectés 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500" y="2857500"/>
            <a:ext cx="7052059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2. CARA : les risques prennent 4 dimensions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500" y="3492500"/>
            <a:ext cx="5243743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00477F"/>
                </a:solidFill>
                <a:latin typeface="Arial"/>
              </a:rPr>
              <a:t>3. Quelles mesures de sécurité ?</a:t>
            </a:r>
            <a:endParaRPr lang="en-GB" sz="27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01800" y="3454400"/>
            <a:ext cx="63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smtClean="0">
                <a:solidFill>
                  <a:srgbClr val="00477F"/>
                </a:solidFill>
                <a:latin typeface="Arial"/>
                <a:cs typeface="Arial"/>
              </a:rPr>
              <a:t>►</a:t>
            </a:r>
            <a:endParaRPr lang="en-GB" sz="24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5500" y="4127500"/>
            <a:ext cx="5936240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4. Et les smartwatches dans tout ça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95500" y="4762500"/>
            <a:ext cx="2993127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C0C0C0"/>
                </a:solidFill>
                <a:latin typeface="Arial"/>
              </a:rPr>
              <a:t>5. Pour conclure...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188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921875" cy="927101"/>
          </a:xfrm>
        </p:spPr>
        <p:txBody>
          <a:bodyPr/>
          <a:lstStyle/>
          <a:p>
            <a:r>
              <a:rPr lang="fr-FR" dirty="0" smtClean="0"/>
              <a:t>Des mesures finalement assez « classiques »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37389"/>
            <a:ext cx="9610698" cy="56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255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…mais qui ne doivent pas être implémentées de manière « historique »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24 mars 2015 - Propriété de Solucom, reproduction interdite</a:t>
            </a:r>
            <a:endParaRPr lang="fr-FR" dirty="0"/>
          </a:p>
        </p:txBody>
      </p:sp>
      <p:pic>
        <p:nvPicPr>
          <p:cNvPr id="5" name="Picture 2" descr="W:\Projets internes\GSDays 2015\1 - Réalisation\2 - Images\BMWjoke.jpg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5" y="1481880"/>
            <a:ext cx="5982229" cy="448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49144" y="2528074"/>
            <a:ext cx="3538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</a:rPr>
              <a:t>«  Mise à jour du logiciel en cours... Merci de ne pas utiliser le véhicule jusqu’à la fin de l’installation »</a:t>
            </a:r>
          </a:p>
        </p:txBody>
      </p:sp>
    </p:spTree>
    <p:extLst>
      <p:ext uri="{BB962C8B-B14F-4D97-AF65-F5344CB8AC3E}">
        <p14:creationId xmlns:p14="http://schemas.microsoft.com/office/powerpoint/2010/main" val="1236885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…mais qui ne doivent pas être implémentées de manière « historique »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24 mars 2015 - Propriété de Solucom, reproduction interdite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057427" y="5142597"/>
            <a:ext cx="568863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solidFill>
                <a:schemeClr val="bg2"/>
              </a:solidFill>
            </a:endParaRPr>
          </a:p>
          <a:p>
            <a:pPr algn="ctr"/>
            <a:endParaRPr lang="fr-FR" sz="1600" b="1" dirty="0">
              <a:solidFill>
                <a:schemeClr val="bg2"/>
              </a:solidFill>
            </a:endParaRPr>
          </a:p>
          <a:p>
            <a:pPr algn="ctr"/>
            <a:endParaRPr lang="fr-FR" sz="1600" b="1" dirty="0" smtClean="0">
              <a:solidFill>
                <a:schemeClr val="bg2"/>
              </a:solidFill>
            </a:endParaRPr>
          </a:p>
          <a:p>
            <a:pPr algn="ctr"/>
            <a:endParaRPr lang="fr-FR" sz="1600" b="1" dirty="0">
              <a:solidFill>
                <a:schemeClr val="bg2"/>
              </a:solidFill>
            </a:endParaRPr>
          </a:p>
          <a:p>
            <a:pPr algn="ctr"/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057427" y="980728"/>
            <a:ext cx="568863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fr-FR" sz="1600" b="1" dirty="0" smtClean="0">
              <a:solidFill>
                <a:schemeClr val="bg2"/>
              </a:solidFill>
            </a:endParaRPr>
          </a:p>
          <a:p>
            <a:pPr algn="ctr"/>
            <a:endParaRPr lang="fr-FR" sz="1600" b="1" dirty="0">
              <a:solidFill>
                <a:schemeClr val="bg2"/>
              </a:solidFill>
            </a:endParaRPr>
          </a:p>
          <a:p>
            <a:pPr algn="ctr"/>
            <a:endParaRPr lang="fr-FR" sz="1600" b="1" dirty="0" smtClean="0">
              <a:solidFill>
                <a:schemeClr val="bg2"/>
              </a:solidFill>
            </a:endParaRPr>
          </a:p>
          <a:p>
            <a:pPr algn="ctr"/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47" name="Picture 3" descr="W:\Projets internes\GSDays 2015\1 - Réalisation\2 - Images\Extrait_Ap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22" y="1050105"/>
            <a:ext cx="5204842" cy="7833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e 47"/>
          <p:cNvGrpSpPr/>
          <p:nvPr/>
        </p:nvGrpSpPr>
        <p:grpSpPr>
          <a:xfrm>
            <a:off x="4212654" y="5210658"/>
            <a:ext cx="5472609" cy="956095"/>
            <a:chOff x="3944888" y="3160638"/>
            <a:chExt cx="3726573" cy="426884"/>
          </a:xfrm>
        </p:grpSpPr>
        <p:pic>
          <p:nvPicPr>
            <p:cNvPr id="49" name="Picture 2" descr="W:\Projets internes\GSDays 2015\1 - Réalisation\2 - Images\comparo-smartwatch-androidwearv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52" r="34491" b="36208"/>
            <a:stretch/>
          </p:blipFill>
          <p:spPr bwMode="auto">
            <a:xfrm>
              <a:off x="3944888" y="3160638"/>
              <a:ext cx="3726573" cy="34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W:\Projets internes\GSDays 2015\1 - Réalisation\2 - Images\comparo-smartwatch-androidwearv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04" r="34491" b="16514"/>
            <a:stretch/>
          </p:blipFill>
          <p:spPr bwMode="auto">
            <a:xfrm>
              <a:off x="3944888" y="3479000"/>
              <a:ext cx="3726573" cy="1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ZoneTexte 50"/>
          <p:cNvSpPr txBox="1"/>
          <p:nvPr/>
        </p:nvSpPr>
        <p:spPr>
          <a:xfrm>
            <a:off x="4392488" y="6188573"/>
            <a:ext cx="5097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Différentes </a:t>
            </a:r>
            <a:r>
              <a:rPr lang="fr-FR" sz="1000" i="1" dirty="0" err="1"/>
              <a:t>s</a:t>
            </a:r>
            <a:r>
              <a:rPr lang="fr-FR" sz="1000" i="1" dirty="0" err="1" smtClean="0"/>
              <a:t>martwatches</a:t>
            </a:r>
            <a:r>
              <a:rPr lang="fr-FR" sz="1000" i="1" dirty="0" smtClean="0"/>
              <a:t> avec le même OS Android mais des autonomies différentes </a:t>
            </a:r>
            <a:endParaRPr lang="fr-FR" sz="10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4969131" y="1837393"/>
            <a:ext cx="394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Recommandations d’Apple pour l’exploitation de ses technologies</a:t>
            </a:r>
            <a:endParaRPr lang="fr-FR" sz="1000" i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057427" y="3712752"/>
            <a:ext cx="5688632" cy="1143708"/>
            <a:chOff x="4057427" y="3797460"/>
            <a:chExt cx="5688632" cy="1143708"/>
          </a:xfrm>
        </p:grpSpPr>
        <p:sp>
          <p:nvSpPr>
            <p:cNvPr id="31" name="ZoneTexte 30"/>
            <p:cNvSpPr txBox="1"/>
            <p:nvPr/>
          </p:nvSpPr>
          <p:spPr>
            <a:xfrm>
              <a:off x="4057427" y="3797460"/>
              <a:ext cx="5688632" cy="1143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prstDash val="solid"/>
            </a:ln>
          </p:spPr>
          <p:txBody>
            <a:bodyPr wrap="square" rtlCol="0" anchor="ctr" anchorCtr="0">
              <a:noAutofit/>
            </a:bodyPr>
            <a:lstStyle/>
            <a:p>
              <a:pPr marL="1795463" algn="just">
                <a:buNone/>
              </a:pPr>
              <a:r>
                <a:rPr lang="fr-FR" altLang="fr-FR" sz="1600" i="1" kern="0" dirty="0">
                  <a:solidFill>
                    <a:schemeClr val="bg2"/>
                  </a:solidFill>
                </a:rPr>
                <a:t>La saisie d’un mot de passe sur un petit écran de s’avèrerait particulièrement fastidieux pour l’utilisateur</a:t>
              </a:r>
              <a:r>
                <a:rPr lang="fr-FR" altLang="fr-FR" sz="1600" i="1" kern="0" dirty="0" smtClean="0">
                  <a:solidFill>
                    <a:schemeClr val="bg2"/>
                  </a:solidFill>
                </a:rPr>
                <a:t>.</a:t>
              </a:r>
              <a:endParaRPr lang="fr-FR" sz="1600" b="1" dirty="0">
                <a:solidFill>
                  <a:schemeClr val="bg2"/>
                </a:solidFill>
              </a:endParaRPr>
            </a:p>
          </p:txBody>
        </p:sp>
        <p:pic>
          <p:nvPicPr>
            <p:cNvPr id="53" name="Picture 2" descr="http://i.ytimg.com/vi/xPHgAU9w56A/maxresdefaul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8" t="9520" r="13180" b="15761"/>
            <a:stretch/>
          </p:blipFill>
          <p:spPr bwMode="auto">
            <a:xfrm>
              <a:off x="4232920" y="3864686"/>
              <a:ext cx="1323123" cy="1013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2" descr="imap://chadi%2Ehantouche%40gmail%2Ecom@imap.googlemail.com:993/fetch%3EUID%3E/INBOX%3E13367?part=1.2&amp;type=image/png&amp;filename=bandwitd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e 15"/>
          <p:cNvGrpSpPr/>
          <p:nvPr/>
        </p:nvGrpSpPr>
        <p:grpSpPr>
          <a:xfrm>
            <a:off x="4057427" y="2276872"/>
            <a:ext cx="5688632" cy="1203126"/>
            <a:chOff x="4057427" y="2238574"/>
            <a:chExt cx="5688632" cy="1203126"/>
          </a:xfrm>
        </p:grpSpPr>
        <p:sp>
          <p:nvSpPr>
            <p:cNvPr id="26" name="ZoneTexte 25"/>
            <p:cNvSpPr txBox="1"/>
            <p:nvPr/>
          </p:nvSpPr>
          <p:spPr>
            <a:xfrm>
              <a:off x="4057427" y="2238574"/>
              <a:ext cx="5688632" cy="12031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600" b="1" dirty="0" smtClean="0">
                <a:solidFill>
                  <a:schemeClr val="bg2"/>
                </a:solidFill>
              </a:endParaRPr>
            </a:p>
            <a:p>
              <a:pPr algn="ctr"/>
              <a:endParaRPr lang="fr-FR" sz="1600" b="1" dirty="0">
                <a:solidFill>
                  <a:schemeClr val="bg2"/>
                </a:solidFill>
              </a:endParaRPr>
            </a:p>
            <a:p>
              <a:pPr algn="ctr"/>
              <a:endParaRPr lang="fr-FR" sz="1600" b="1" dirty="0" smtClean="0">
                <a:solidFill>
                  <a:schemeClr val="bg2"/>
                </a:solidFill>
              </a:endParaRPr>
            </a:p>
            <a:p>
              <a:pPr algn="ctr"/>
              <a:endParaRPr lang="fr-FR" sz="1600" b="1" dirty="0">
                <a:solidFill>
                  <a:schemeClr val="bg2"/>
                </a:solidFill>
              </a:endParaRPr>
            </a:p>
            <a:p>
              <a:pPr algn="ctr"/>
              <a:endParaRPr lang="fr-FR" sz="1600" b="1" dirty="0">
                <a:solidFill>
                  <a:schemeClr val="bg2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600" y="2343275"/>
              <a:ext cx="4105848" cy="990738"/>
            </a:xfrm>
            <a:prstGeom prst="rect">
              <a:avLst/>
            </a:prstGeom>
          </p:spPr>
        </p:pic>
      </p:grpSp>
      <p:sp>
        <p:nvSpPr>
          <p:cNvPr id="7" name="Forme libre 6"/>
          <p:cNvSpPr/>
          <p:nvPr/>
        </p:nvSpPr>
        <p:spPr>
          <a:xfrm>
            <a:off x="280859" y="1243166"/>
            <a:ext cx="3375997" cy="771750"/>
          </a:xfrm>
          <a:custGeom>
            <a:avLst/>
            <a:gdLst>
              <a:gd name="connsiteX0" fmla="*/ 0 w 3375997"/>
              <a:gd name="connsiteY0" fmla="*/ 0 h 771750"/>
              <a:gd name="connsiteX1" fmla="*/ 3375997 w 3375997"/>
              <a:gd name="connsiteY1" fmla="*/ 0 h 771750"/>
              <a:gd name="connsiteX2" fmla="*/ 3375997 w 3375997"/>
              <a:gd name="connsiteY2" fmla="*/ 771750 h 771750"/>
              <a:gd name="connsiteX3" fmla="*/ 0 w 3375997"/>
              <a:gd name="connsiteY3" fmla="*/ 771750 h 771750"/>
              <a:gd name="connsiteX4" fmla="*/ 0 w 3375997"/>
              <a:gd name="connsiteY4" fmla="*/ 0 h 7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997" h="771750">
                <a:moveTo>
                  <a:pt x="0" y="0"/>
                </a:moveTo>
                <a:lnTo>
                  <a:pt x="3375997" y="0"/>
                </a:lnTo>
                <a:lnTo>
                  <a:pt x="3375997" y="771750"/>
                </a:lnTo>
                <a:lnTo>
                  <a:pt x="0" y="771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015" tIns="291592" rIns="26201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/>
              <a:t>Limiter la réalisation de calculs sur l’objet </a:t>
            </a:r>
            <a:endParaRPr lang="en-US" sz="14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449658" y="1036526"/>
            <a:ext cx="2363197" cy="413280"/>
          </a:xfrm>
          <a:custGeom>
            <a:avLst/>
            <a:gdLst>
              <a:gd name="connsiteX0" fmla="*/ 0 w 2363197"/>
              <a:gd name="connsiteY0" fmla="*/ 68881 h 413280"/>
              <a:gd name="connsiteX1" fmla="*/ 68881 w 2363197"/>
              <a:gd name="connsiteY1" fmla="*/ 0 h 413280"/>
              <a:gd name="connsiteX2" fmla="*/ 2294316 w 2363197"/>
              <a:gd name="connsiteY2" fmla="*/ 0 h 413280"/>
              <a:gd name="connsiteX3" fmla="*/ 2363197 w 2363197"/>
              <a:gd name="connsiteY3" fmla="*/ 68881 h 413280"/>
              <a:gd name="connsiteX4" fmla="*/ 2363197 w 2363197"/>
              <a:gd name="connsiteY4" fmla="*/ 344399 h 413280"/>
              <a:gd name="connsiteX5" fmla="*/ 2294316 w 2363197"/>
              <a:gd name="connsiteY5" fmla="*/ 413280 h 413280"/>
              <a:gd name="connsiteX6" fmla="*/ 68881 w 2363197"/>
              <a:gd name="connsiteY6" fmla="*/ 413280 h 413280"/>
              <a:gd name="connsiteX7" fmla="*/ 0 w 2363197"/>
              <a:gd name="connsiteY7" fmla="*/ 344399 h 413280"/>
              <a:gd name="connsiteX8" fmla="*/ 0 w 2363197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197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2294316" y="0"/>
                </a:lnTo>
                <a:cubicBezTo>
                  <a:pt x="2332358" y="0"/>
                  <a:pt x="2363197" y="30839"/>
                  <a:pt x="2363197" y="68881"/>
                </a:cubicBezTo>
                <a:lnTo>
                  <a:pt x="2363197" y="344399"/>
                </a:lnTo>
                <a:cubicBezTo>
                  <a:pt x="2363197" y="382441"/>
                  <a:pt x="2332358" y="413280"/>
                  <a:pt x="229431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498" tIns="20175" rIns="109498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bg2"/>
                </a:solidFill>
              </a:rPr>
              <a:t>Puissance</a:t>
            </a:r>
            <a:endParaRPr lang="en-US" sz="1400" kern="1200" dirty="0"/>
          </a:p>
        </p:txBody>
      </p:sp>
      <p:sp>
        <p:nvSpPr>
          <p:cNvPr id="9" name="Forme libre 8"/>
          <p:cNvSpPr/>
          <p:nvPr/>
        </p:nvSpPr>
        <p:spPr>
          <a:xfrm>
            <a:off x="280859" y="2297156"/>
            <a:ext cx="3375997" cy="1146600"/>
          </a:xfrm>
          <a:custGeom>
            <a:avLst/>
            <a:gdLst>
              <a:gd name="connsiteX0" fmla="*/ 0 w 3375997"/>
              <a:gd name="connsiteY0" fmla="*/ 0 h 1146600"/>
              <a:gd name="connsiteX1" fmla="*/ 3375997 w 3375997"/>
              <a:gd name="connsiteY1" fmla="*/ 0 h 1146600"/>
              <a:gd name="connsiteX2" fmla="*/ 3375997 w 3375997"/>
              <a:gd name="connsiteY2" fmla="*/ 1146600 h 1146600"/>
              <a:gd name="connsiteX3" fmla="*/ 0 w 3375997"/>
              <a:gd name="connsiteY3" fmla="*/ 1146600 h 1146600"/>
              <a:gd name="connsiteX4" fmla="*/ 0 w 3375997"/>
              <a:gd name="connsiteY4" fmla="*/ 0 h 11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997" h="1146600">
                <a:moveTo>
                  <a:pt x="0" y="0"/>
                </a:moveTo>
                <a:lnTo>
                  <a:pt x="3375997" y="0"/>
                </a:lnTo>
                <a:lnTo>
                  <a:pt x="3375997" y="1146600"/>
                </a:lnTo>
                <a:lnTo>
                  <a:pt x="0" y="1146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015" tIns="291592" rIns="26201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/>
              <a:t>Prendre en compte le fait que la communication avec les objets connectés se fait généralement avec du Bluetooth ou du NFC</a:t>
            </a:r>
            <a:endParaRPr lang="en-US" sz="14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449658" y="2090516"/>
            <a:ext cx="2363197" cy="413280"/>
          </a:xfrm>
          <a:custGeom>
            <a:avLst/>
            <a:gdLst>
              <a:gd name="connsiteX0" fmla="*/ 0 w 2363197"/>
              <a:gd name="connsiteY0" fmla="*/ 68881 h 413280"/>
              <a:gd name="connsiteX1" fmla="*/ 68881 w 2363197"/>
              <a:gd name="connsiteY1" fmla="*/ 0 h 413280"/>
              <a:gd name="connsiteX2" fmla="*/ 2294316 w 2363197"/>
              <a:gd name="connsiteY2" fmla="*/ 0 h 413280"/>
              <a:gd name="connsiteX3" fmla="*/ 2363197 w 2363197"/>
              <a:gd name="connsiteY3" fmla="*/ 68881 h 413280"/>
              <a:gd name="connsiteX4" fmla="*/ 2363197 w 2363197"/>
              <a:gd name="connsiteY4" fmla="*/ 344399 h 413280"/>
              <a:gd name="connsiteX5" fmla="*/ 2294316 w 2363197"/>
              <a:gd name="connsiteY5" fmla="*/ 413280 h 413280"/>
              <a:gd name="connsiteX6" fmla="*/ 68881 w 2363197"/>
              <a:gd name="connsiteY6" fmla="*/ 413280 h 413280"/>
              <a:gd name="connsiteX7" fmla="*/ 0 w 2363197"/>
              <a:gd name="connsiteY7" fmla="*/ 344399 h 413280"/>
              <a:gd name="connsiteX8" fmla="*/ 0 w 2363197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197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2294316" y="0"/>
                </a:lnTo>
                <a:cubicBezTo>
                  <a:pt x="2332358" y="0"/>
                  <a:pt x="2363197" y="30839"/>
                  <a:pt x="2363197" y="68881"/>
                </a:cubicBezTo>
                <a:lnTo>
                  <a:pt x="2363197" y="344399"/>
                </a:lnTo>
                <a:cubicBezTo>
                  <a:pt x="2363197" y="382441"/>
                  <a:pt x="2332358" y="413280"/>
                  <a:pt x="229431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498" tIns="20175" rIns="109498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bg2"/>
                </a:solidFill>
              </a:rPr>
              <a:t>Faible connectivité</a:t>
            </a:r>
            <a:endParaRPr lang="en-US" sz="1400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280859" y="3725996"/>
            <a:ext cx="3375997" cy="1146600"/>
          </a:xfrm>
          <a:custGeom>
            <a:avLst/>
            <a:gdLst>
              <a:gd name="connsiteX0" fmla="*/ 0 w 3375997"/>
              <a:gd name="connsiteY0" fmla="*/ 0 h 1146600"/>
              <a:gd name="connsiteX1" fmla="*/ 3375997 w 3375997"/>
              <a:gd name="connsiteY1" fmla="*/ 0 h 1146600"/>
              <a:gd name="connsiteX2" fmla="*/ 3375997 w 3375997"/>
              <a:gd name="connsiteY2" fmla="*/ 1146600 h 1146600"/>
              <a:gd name="connsiteX3" fmla="*/ 0 w 3375997"/>
              <a:gd name="connsiteY3" fmla="*/ 1146600 h 1146600"/>
              <a:gd name="connsiteX4" fmla="*/ 0 w 3375997"/>
              <a:gd name="connsiteY4" fmla="*/ 0 h 11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997" h="1146600">
                <a:moveTo>
                  <a:pt x="0" y="0"/>
                </a:moveTo>
                <a:lnTo>
                  <a:pt x="3375997" y="0"/>
                </a:lnTo>
                <a:lnTo>
                  <a:pt x="3375997" y="1146600"/>
                </a:lnTo>
                <a:lnTo>
                  <a:pt x="0" y="1146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015" tIns="291592" rIns="26201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 smtClean="0"/>
              <a:t>Les actions possibles dépendent fortement de la taille, la forme et les fonctionnalités offertes par l’objet !</a:t>
            </a:r>
            <a:endParaRPr lang="en-US" sz="14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449658" y="3519356"/>
            <a:ext cx="2363197" cy="413280"/>
          </a:xfrm>
          <a:custGeom>
            <a:avLst/>
            <a:gdLst>
              <a:gd name="connsiteX0" fmla="*/ 0 w 2363197"/>
              <a:gd name="connsiteY0" fmla="*/ 68881 h 413280"/>
              <a:gd name="connsiteX1" fmla="*/ 68881 w 2363197"/>
              <a:gd name="connsiteY1" fmla="*/ 0 h 413280"/>
              <a:gd name="connsiteX2" fmla="*/ 2294316 w 2363197"/>
              <a:gd name="connsiteY2" fmla="*/ 0 h 413280"/>
              <a:gd name="connsiteX3" fmla="*/ 2363197 w 2363197"/>
              <a:gd name="connsiteY3" fmla="*/ 68881 h 413280"/>
              <a:gd name="connsiteX4" fmla="*/ 2363197 w 2363197"/>
              <a:gd name="connsiteY4" fmla="*/ 344399 h 413280"/>
              <a:gd name="connsiteX5" fmla="*/ 2294316 w 2363197"/>
              <a:gd name="connsiteY5" fmla="*/ 413280 h 413280"/>
              <a:gd name="connsiteX6" fmla="*/ 68881 w 2363197"/>
              <a:gd name="connsiteY6" fmla="*/ 413280 h 413280"/>
              <a:gd name="connsiteX7" fmla="*/ 0 w 2363197"/>
              <a:gd name="connsiteY7" fmla="*/ 344399 h 413280"/>
              <a:gd name="connsiteX8" fmla="*/ 0 w 2363197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197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2294316" y="0"/>
                </a:lnTo>
                <a:cubicBezTo>
                  <a:pt x="2332358" y="0"/>
                  <a:pt x="2363197" y="30839"/>
                  <a:pt x="2363197" y="68881"/>
                </a:cubicBezTo>
                <a:lnTo>
                  <a:pt x="2363197" y="344399"/>
                </a:lnTo>
                <a:cubicBezTo>
                  <a:pt x="2363197" y="382441"/>
                  <a:pt x="2332358" y="413280"/>
                  <a:pt x="229431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498" tIns="20175" rIns="109498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bg2"/>
                </a:solidFill>
              </a:rPr>
              <a:t>Ergonomie</a:t>
            </a:r>
            <a:endParaRPr lang="en-US" sz="14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280859" y="5154836"/>
            <a:ext cx="3375997" cy="1323000"/>
          </a:xfrm>
          <a:custGeom>
            <a:avLst/>
            <a:gdLst>
              <a:gd name="connsiteX0" fmla="*/ 0 w 3375997"/>
              <a:gd name="connsiteY0" fmla="*/ 0 h 1323000"/>
              <a:gd name="connsiteX1" fmla="*/ 3375997 w 3375997"/>
              <a:gd name="connsiteY1" fmla="*/ 0 h 1323000"/>
              <a:gd name="connsiteX2" fmla="*/ 3375997 w 3375997"/>
              <a:gd name="connsiteY2" fmla="*/ 1323000 h 1323000"/>
              <a:gd name="connsiteX3" fmla="*/ 0 w 3375997"/>
              <a:gd name="connsiteY3" fmla="*/ 1323000 h 1323000"/>
              <a:gd name="connsiteX4" fmla="*/ 0 w 3375997"/>
              <a:gd name="connsiteY4" fmla="*/ 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997" h="1323000">
                <a:moveTo>
                  <a:pt x="0" y="0"/>
                </a:moveTo>
                <a:lnTo>
                  <a:pt x="3375997" y="0"/>
                </a:lnTo>
                <a:lnTo>
                  <a:pt x="3375997" y="1323000"/>
                </a:lnTo>
                <a:lnTo>
                  <a:pt x="0" y="132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2015" tIns="291592" rIns="262015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smtClean="0"/>
              <a:t>Faire attention aux choix d’implémentation, par exemple en matière de chiffrement de données (chiffrement symétrique vs asymétrique)</a:t>
            </a:r>
            <a:endParaRPr lang="en-US" sz="140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449658" y="4948196"/>
            <a:ext cx="2363197" cy="413280"/>
          </a:xfrm>
          <a:custGeom>
            <a:avLst/>
            <a:gdLst>
              <a:gd name="connsiteX0" fmla="*/ 0 w 2363197"/>
              <a:gd name="connsiteY0" fmla="*/ 68881 h 413280"/>
              <a:gd name="connsiteX1" fmla="*/ 68881 w 2363197"/>
              <a:gd name="connsiteY1" fmla="*/ 0 h 413280"/>
              <a:gd name="connsiteX2" fmla="*/ 2294316 w 2363197"/>
              <a:gd name="connsiteY2" fmla="*/ 0 h 413280"/>
              <a:gd name="connsiteX3" fmla="*/ 2363197 w 2363197"/>
              <a:gd name="connsiteY3" fmla="*/ 68881 h 413280"/>
              <a:gd name="connsiteX4" fmla="*/ 2363197 w 2363197"/>
              <a:gd name="connsiteY4" fmla="*/ 344399 h 413280"/>
              <a:gd name="connsiteX5" fmla="*/ 2294316 w 2363197"/>
              <a:gd name="connsiteY5" fmla="*/ 413280 h 413280"/>
              <a:gd name="connsiteX6" fmla="*/ 68881 w 2363197"/>
              <a:gd name="connsiteY6" fmla="*/ 413280 h 413280"/>
              <a:gd name="connsiteX7" fmla="*/ 0 w 2363197"/>
              <a:gd name="connsiteY7" fmla="*/ 344399 h 413280"/>
              <a:gd name="connsiteX8" fmla="*/ 0 w 2363197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197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2294316" y="0"/>
                </a:lnTo>
                <a:cubicBezTo>
                  <a:pt x="2332358" y="0"/>
                  <a:pt x="2363197" y="30839"/>
                  <a:pt x="2363197" y="68881"/>
                </a:cubicBezTo>
                <a:lnTo>
                  <a:pt x="2363197" y="344399"/>
                </a:lnTo>
                <a:cubicBezTo>
                  <a:pt x="2363197" y="382441"/>
                  <a:pt x="2332358" y="413280"/>
                  <a:pt x="2294316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498" tIns="20175" rIns="109498" bIns="20175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bg2"/>
                </a:solidFill>
              </a:rPr>
              <a:t>Autonomie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0915676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51" grpId="0"/>
      <p:bldP spid="5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01272" y="907984"/>
            <a:ext cx="2504728" cy="5950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Notre offre Risk Management &amp; Sécurité de l’information</a:t>
            </a:r>
            <a:endParaRPr lang="fr-FR" dirty="0" smtClean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216024" y="1197273"/>
            <a:ext cx="6969224" cy="42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fr-FR" sz="1800" dirty="0" smtClean="0"/>
              <a:t>Notre </a:t>
            </a:r>
            <a:r>
              <a:rPr lang="fr-FR" sz="1800" dirty="0"/>
              <a:t>mission est </a:t>
            </a:r>
            <a:r>
              <a:rPr lang="fr-FR" sz="1800" dirty="0" smtClean="0"/>
              <a:t>d’accompagner </a:t>
            </a:r>
            <a:r>
              <a:rPr lang="fr-FR" sz="1800" dirty="0"/>
              <a:t>nos clients dans la </a:t>
            </a:r>
            <a:r>
              <a:rPr lang="fr-FR" sz="1800" b="1" dirty="0">
                <a:solidFill>
                  <a:srgbClr val="00477F"/>
                </a:solidFill>
              </a:rPr>
              <a:t>maîtrise des risques </a:t>
            </a:r>
            <a:r>
              <a:rPr lang="fr-FR" sz="1800" dirty="0"/>
              <a:t>et la </a:t>
            </a:r>
            <a:r>
              <a:rPr lang="fr-FR" sz="1800" b="1" dirty="0">
                <a:solidFill>
                  <a:srgbClr val="00477F"/>
                </a:solidFill>
              </a:rPr>
              <a:t>conduite des projets </a:t>
            </a:r>
            <a:r>
              <a:rPr lang="fr-FR" sz="1800" dirty="0"/>
              <a:t>au</a:t>
            </a:r>
            <a:r>
              <a:rPr lang="fr-FR" sz="1800" dirty="0">
                <a:solidFill>
                  <a:srgbClr val="00477F"/>
                </a:solidFill>
              </a:rPr>
              <a:t> </a:t>
            </a:r>
            <a:r>
              <a:rPr lang="fr-FR" sz="1800" b="1" dirty="0">
                <a:solidFill>
                  <a:srgbClr val="00477F"/>
                </a:solidFill>
              </a:rPr>
              <a:t>bénéfice </a:t>
            </a:r>
            <a:r>
              <a:rPr lang="fr-FR" sz="1800" b="1" dirty="0" smtClean="0">
                <a:solidFill>
                  <a:srgbClr val="00477F"/>
                </a:solidFill>
              </a:rPr>
              <a:t>des métiers</a:t>
            </a:r>
            <a:endParaRPr lang="fr-FR" sz="500" b="1" i="1" dirty="0" smtClean="0"/>
          </a:p>
          <a:p>
            <a:pPr marL="0" indent="0">
              <a:spcBef>
                <a:spcPct val="5000"/>
              </a:spcBef>
              <a:buFont typeface="Wingdings" pitchFamily="2" charset="2"/>
              <a:buNone/>
              <a:defRPr/>
            </a:pPr>
            <a:endParaRPr lang="fr-FR" sz="1400" dirty="0" smtClean="0"/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fr-FR" sz="1800" dirty="0" smtClean="0"/>
              <a:t>Nos convictions :</a:t>
            </a:r>
            <a:endParaRPr lang="fr-FR" sz="1800" dirty="0"/>
          </a:p>
          <a:p>
            <a:pPr marL="271463" indent="-271463">
              <a:spcBef>
                <a:spcPts val="1200"/>
              </a:spcBef>
              <a:defRPr/>
            </a:pPr>
            <a:r>
              <a:rPr lang="fr-FR" sz="1800" b="1" dirty="0">
                <a:solidFill>
                  <a:schemeClr val="bg2"/>
                </a:solidFill>
              </a:rPr>
              <a:t>Prioriser</a:t>
            </a:r>
            <a:r>
              <a:rPr lang="fr-FR" sz="1800" dirty="0">
                <a:solidFill>
                  <a:schemeClr val="bg2"/>
                </a:solidFill>
              </a:rPr>
              <a:t> </a:t>
            </a:r>
            <a:r>
              <a:rPr lang="fr-FR" sz="1800" b="1" dirty="0">
                <a:solidFill>
                  <a:schemeClr val="bg2"/>
                </a:solidFill>
              </a:rPr>
              <a:t>les risques </a:t>
            </a:r>
            <a:r>
              <a:rPr lang="fr-FR" sz="1800" dirty="0"/>
              <a:t>en fonction des </a:t>
            </a:r>
            <a:r>
              <a:rPr lang="fr-FR" sz="1800" b="1" dirty="0">
                <a:solidFill>
                  <a:schemeClr val="bg2"/>
                </a:solidFill>
              </a:rPr>
              <a:t>enjeux des métiers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et accompagner </a:t>
            </a:r>
            <a:r>
              <a:rPr lang="fr-FR" sz="1800" dirty="0" smtClean="0"/>
              <a:t>la transformation numérique</a:t>
            </a:r>
            <a:endParaRPr lang="fr-FR" sz="1800" dirty="0"/>
          </a:p>
          <a:p>
            <a:pPr marL="271463" indent="-271463">
              <a:spcBef>
                <a:spcPts val="1200"/>
              </a:spcBef>
              <a:defRPr/>
            </a:pPr>
            <a:r>
              <a:rPr lang="fr-FR" sz="1800" dirty="0"/>
              <a:t>S’adapter à</a:t>
            </a:r>
            <a:r>
              <a:rPr lang="fr-FR" sz="1800" b="1" dirty="0">
                <a:solidFill>
                  <a:srgbClr val="00477F"/>
                </a:solidFill>
              </a:rPr>
              <a:t> l’évolution rapide des risques </a:t>
            </a:r>
            <a:r>
              <a:rPr lang="fr-FR" sz="1800" dirty="0"/>
              <a:t>et apporter des </a:t>
            </a:r>
            <a:r>
              <a:rPr lang="fr-FR" sz="1800" b="1" dirty="0">
                <a:solidFill>
                  <a:srgbClr val="00477F"/>
                </a:solidFill>
              </a:rPr>
              <a:t>réponses innovantes</a:t>
            </a:r>
          </a:p>
          <a:p>
            <a:pPr marL="271463" indent="-271463">
              <a:spcBef>
                <a:spcPts val="1200"/>
              </a:spcBef>
              <a:defRPr/>
            </a:pPr>
            <a:r>
              <a:rPr lang="fr-FR" sz="1800" dirty="0" smtClean="0"/>
              <a:t>Allier </a:t>
            </a:r>
            <a:r>
              <a:rPr lang="fr-FR" sz="1800" dirty="0"/>
              <a:t>protection, </a:t>
            </a:r>
            <a:r>
              <a:rPr lang="fr-FR" sz="1800" b="1" dirty="0">
                <a:solidFill>
                  <a:srgbClr val="00477F"/>
                </a:solidFill>
              </a:rPr>
              <a:t>détection et réaction</a:t>
            </a:r>
            <a:r>
              <a:rPr lang="fr-FR" sz="1800" dirty="0">
                <a:solidFill>
                  <a:srgbClr val="00477F"/>
                </a:solidFill>
              </a:rPr>
              <a:t> </a:t>
            </a:r>
            <a:r>
              <a:rPr lang="fr-FR" sz="1800" dirty="0" smtClean="0"/>
              <a:t>pour faire </a:t>
            </a:r>
            <a:r>
              <a:rPr lang="fr-FR" sz="1800" dirty="0"/>
              <a:t>face </a:t>
            </a:r>
            <a:r>
              <a:rPr lang="fr-FR" sz="1800" dirty="0" smtClean="0"/>
              <a:t>à la diversification </a:t>
            </a:r>
            <a:r>
              <a:rPr lang="fr-FR" sz="1800" dirty="0"/>
              <a:t>des menaces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endParaRPr lang="fr-FR" sz="1200" dirty="0" smtClean="0"/>
          </a:p>
          <a:p>
            <a:pPr marL="0" indent="0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1800" dirty="0" smtClean="0"/>
              <a:t>Une </a:t>
            </a:r>
            <a:r>
              <a:rPr lang="fr-FR" sz="1800" b="1" dirty="0">
                <a:solidFill>
                  <a:srgbClr val="00477F"/>
                </a:solidFill>
              </a:rPr>
              <a:t>alliance unique </a:t>
            </a:r>
            <a:r>
              <a:rPr lang="fr-FR" sz="1800" b="1" dirty="0" smtClean="0">
                <a:solidFill>
                  <a:srgbClr val="00477F"/>
                </a:solidFill>
              </a:rPr>
              <a:t>d’expertises de premier plan </a:t>
            </a:r>
            <a:endParaRPr lang="fr-FR" sz="1800" dirty="0"/>
          </a:p>
        </p:txBody>
      </p:sp>
      <p:sp>
        <p:nvSpPr>
          <p:cNvPr id="21" name="Rectangle 20"/>
          <p:cNvSpPr/>
          <p:nvPr/>
        </p:nvSpPr>
        <p:spPr>
          <a:xfrm>
            <a:off x="7545288" y="2048894"/>
            <a:ext cx="23042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itchFamily="2" charset="2"/>
              <a:buChar char="ü"/>
              <a:defRPr/>
            </a:pPr>
            <a:r>
              <a:rPr kumimoji="1" lang="fr-FR" sz="1400" dirty="0" smtClean="0">
                <a:solidFill>
                  <a:schemeClr val="bg2"/>
                </a:solidFill>
                <a:cs typeface="Arial" charset="0"/>
              </a:rPr>
              <a:t>Expertises réglementaires </a:t>
            </a:r>
            <a:r>
              <a:rPr kumimoji="1" lang="fr-FR" sz="1400" dirty="0">
                <a:solidFill>
                  <a:schemeClr val="bg2"/>
                </a:solidFill>
                <a:cs typeface="Arial" charset="0"/>
              </a:rPr>
              <a:t>et </a:t>
            </a:r>
            <a:r>
              <a:rPr lang="fr-FR" sz="1400" dirty="0" smtClean="0">
                <a:solidFill>
                  <a:schemeClr val="bg2"/>
                </a:solidFill>
                <a:cs typeface="Arial" charset="0"/>
              </a:rPr>
              <a:t>sectorielles </a:t>
            </a:r>
            <a:r>
              <a:rPr kumimoji="1" lang="fr-FR" sz="1050" dirty="0" smtClean="0">
                <a:solidFill>
                  <a:schemeClr val="bg2"/>
                </a:solidFill>
              </a:rPr>
              <a:t>(banque, assurance, énergie, télécom, transport, santé,…)</a:t>
            </a:r>
            <a:endParaRPr lang="fr-FR" sz="105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5288" y="1249596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itchFamily="2" charset="2"/>
              <a:buChar char="ü"/>
              <a:defRPr/>
            </a:pPr>
            <a:r>
              <a:rPr kumimoji="1" lang="fr-FR" sz="1400" dirty="0" smtClean="0">
                <a:solidFill>
                  <a:schemeClr val="bg2"/>
                </a:solidFill>
                <a:cs typeface="Arial" charset="0"/>
              </a:rPr>
              <a:t>Près de 250 consultants  spécialisés </a:t>
            </a:r>
            <a:endParaRPr lang="fr-FR" sz="14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5288" y="3386801"/>
            <a:ext cx="23042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itchFamily="2" charset="2"/>
              <a:buChar char="ü"/>
            </a:pPr>
            <a:r>
              <a:rPr kumimoji="1" lang="fr-FR" sz="1400" dirty="0" smtClean="0">
                <a:solidFill>
                  <a:schemeClr val="bg2"/>
                </a:solidFill>
                <a:cs typeface="Arial" charset="0"/>
              </a:rPr>
              <a:t>Développement d’une expertise technique de premier plan </a:t>
            </a:r>
            <a:r>
              <a:rPr kumimoji="1" lang="fr-FR" sz="1050" dirty="0" smtClean="0">
                <a:solidFill>
                  <a:schemeClr val="bg2"/>
                </a:solidFill>
                <a:cs typeface="Arial" charset="0"/>
              </a:rPr>
              <a:t>(outillage d’intrusion, ateliers innovation…)</a:t>
            </a:r>
            <a:endParaRPr kumimoji="1" lang="fr-FR" sz="1400" dirty="0">
              <a:solidFill>
                <a:schemeClr val="bg2"/>
              </a:solidFill>
              <a:cs typeface="Arial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16496" y="5445224"/>
            <a:ext cx="6624736" cy="985565"/>
            <a:chOff x="416496" y="5418341"/>
            <a:chExt cx="6624736" cy="985565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16496" y="5430156"/>
              <a:ext cx="6624736" cy="972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>
                <a:solidFill>
                  <a:srgbClr val="00477F"/>
                </a:solidFill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3728864" y="5430156"/>
              <a:ext cx="0" cy="9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290462" y="5430156"/>
              <a:ext cx="0" cy="9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147429" y="5430156"/>
              <a:ext cx="0" cy="97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63252" y="5418341"/>
              <a:ext cx="1579471" cy="98556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600" b="1" dirty="0" smtClean="0">
                  <a:solidFill>
                    <a:srgbClr val="00477F"/>
                  </a:solidFill>
                </a:rPr>
                <a:t>Risk</a:t>
              </a:r>
              <a:r>
                <a:rPr lang="fr-FR" sz="1600" b="1" dirty="0">
                  <a:solidFill>
                    <a:srgbClr val="00477F"/>
                  </a:solidFill>
                </a:rPr>
                <a:t/>
              </a:r>
              <a:br>
                <a:rPr lang="fr-FR" sz="1600" b="1" dirty="0">
                  <a:solidFill>
                    <a:srgbClr val="00477F"/>
                  </a:solidFill>
                </a:rPr>
              </a:br>
              <a:r>
                <a:rPr lang="fr-FR" sz="1600" b="1" dirty="0" smtClean="0">
                  <a:solidFill>
                    <a:srgbClr val="00477F"/>
                  </a:solidFill>
                </a:rPr>
                <a:t>Management</a:t>
              </a:r>
              <a:endParaRPr kumimoji="1" lang="fr-FR" sz="1600" b="1" dirty="0">
                <a:solidFill>
                  <a:srgbClr val="00477F"/>
                </a:solidFill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7429" y="5418341"/>
              <a:ext cx="1579471" cy="98556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600" b="1" dirty="0" smtClean="0">
                  <a:solidFill>
                    <a:srgbClr val="00477F"/>
                  </a:solidFill>
                </a:rPr>
                <a:t>Continuité d’activité</a:t>
              </a:r>
              <a:endParaRPr kumimoji="1" lang="fr-FR" sz="1600" b="1" dirty="0">
                <a:solidFill>
                  <a:srgbClr val="00477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6900" y="5418341"/>
              <a:ext cx="1579471" cy="98556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600" b="1" dirty="0" smtClean="0">
                  <a:solidFill>
                    <a:srgbClr val="00477F"/>
                  </a:solidFill>
                </a:rPr>
                <a:t>Cyber</a:t>
              </a:r>
              <a:br>
                <a:rPr lang="fr-FR" sz="1600" b="1" dirty="0" smtClean="0">
                  <a:solidFill>
                    <a:srgbClr val="00477F"/>
                  </a:solidFill>
                </a:rPr>
              </a:br>
              <a:r>
                <a:rPr lang="fr-FR" sz="1600" b="1" dirty="0" smtClean="0">
                  <a:solidFill>
                    <a:srgbClr val="00477F"/>
                  </a:solidFill>
                </a:rPr>
                <a:t>sécurité</a:t>
              </a:r>
              <a:endParaRPr kumimoji="1" lang="fr-FR" sz="1600" b="1" dirty="0">
                <a:solidFill>
                  <a:srgbClr val="00477F"/>
                </a:solidFill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06371" y="5418341"/>
              <a:ext cx="1579471" cy="98556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1600" b="1" dirty="0" smtClean="0">
                  <a:solidFill>
                    <a:srgbClr val="00477F"/>
                  </a:solidFill>
                </a:rPr>
                <a:t>Identité numérique</a:t>
              </a:r>
              <a:endParaRPr kumimoji="1" lang="fr-FR" sz="1600" b="1" dirty="0">
                <a:solidFill>
                  <a:srgbClr val="00477F"/>
                </a:solidFill>
                <a:cs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545288" y="4581128"/>
            <a:ext cx="2304256" cy="2016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Dernière minute : </a:t>
            </a:r>
            <a:br>
              <a:rPr lang="fr-FR" sz="1400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Projet de rapprochement avec le cabinet </a:t>
            </a:r>
            <a:r>
              <a:rPr lang="fr-FR" dirty="0" err="1" smtClean="0">
                <a:solidFill>
                  <a:schemeClr val="bg1"/>
                </a:solidFill>
              </a:rPr>
              <a:t>Hapsis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42" y="5964223"/>
            <a:ext cx="1772949" cy="4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669088"/>
            <a:ext cx="9921875" cy="1889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24 mars 2015 - Propriété de Solucom, reproduction interdite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825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 24"/>
          <p:cNvSpPr/>
          <p:nvPr/>
        </p:nvSpPr>
        <p:spPr>
          <a:xfrm>
            <a:off x="136930" y="1340768"/>
            <a:ext cx="4834459" cy="2523279"/>
          </a:xfrm>
          <a:custGeom>
            <a:avLst/>
            <a:gdLst>
              <a:gd name="connsiteX0" fmla="*/ 0 w 2421467"/>
              <a:gd name="connsiteY0" fmla="*/ 0 h 4834458"/>
              <a:gd name="connsiteX1" fmla="*/ 2017881 w 2421467"/>
              <a:gd name="connsiteY1" fmla="*/ 0 h 4834458"/>
              <a:gd name="connsiteX2" fmla="*/ 2421467 w 2421467"/>
              <a:gd name="connsiteY2" fmla="*/ 403586 h 4834458"/>
              <a:gd name="connsiteX3" fmla="*/ 2421467 w 2421467"/>
              <a:gd name="connsiteY3" fmla="*/ 4834458 h 4834458"/>
              <a:gd name="connsiteX4" fmla="*/ 0 w 2421467"/>
              <a:gd name="connsiteY4" fmla="*/ 4834458 h 4834458"/>
              <a:gd name="connsiteX5" fmla="*/ 0 w 2421467"/>
              <a:gd name="connsiteY5" fmla="*/ 0 h 48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467" h="4834458">
                <a:moveTo>
                  <a:pt x="0" y="4834457"/>
                </a:moveTo>
                <a:lnTo>
                  <a:pt x="0" y="805760"/>
                </a:lnTo>
                <a:cubicBezTo>
                  <a:pt x="0" y="360752"/>
                  <a:pt x="90505" y="1"/>
                  <a:pt x="202147" y="1"/>
                </a:cubicBezTo>
                <a:lnTo>
                  <a:pt x="2421467" y="1"/>
                </a:lnTo>
                <a:lnTo>
                  <a:pt x="2421467" y="4834457"/>
                </a:lnTo>
                <a:lnTo>
                  <a:pt x="0" y="4834457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4" tIns="369824" rIns="369825" bIns="975191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26" name="Forme libre 25"/>
          <p:cNvSpPr/>
          <p:nvPr/>
        </p:nvSpPr>
        <p:spPr>
          <a:xfrm>
            <a:off x="4971389" y="1340769"/>
            <a:ext cx="4834458" cy="2523278"/>
          </a:xfrm>
          <a:custGeom>
            <a:avLst/>
            <a:gdLst>
              <a:gd name="connsiteX0" fmla="*/ 0 w 4834458"/>
              <a:gd name="connsiteY0" fmla="*/ 0 h 2421467"/>
              <a:gd name="connsiteX1" fmla="*/ 4430872 w 4834458"/>
              <a:gd name="connsiteY1" fmla="*/ 0 h 2421467"/>
              <a:gd name="connsiteX2" fmla="*/ 4834458 w 4834458"/>
              <a:gd name="connsiteY2" fmla="*/ 403586 h 2421467"/>
              <a:gd name="connsiteX3" fmla="*/ 4834458 w 4834458"/>
              <a:gd name="connsiteY3" fmla="*/ 2421467 h 2421467"/>
              <a:gd name="connsiteX4" fmla="*/ 0 w 4834458"/>
              <a:gd name="connsiteY4" fmla="*/ 2421467 h 2421467"/>
              <a:gd name="connsiteX5" fmla="*/ 0 w 4834458"/>
              <a:gd name="connsiteY5" fmla="*/ 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458" h="2421467">
                <a:moveTo>
                  <a:pt x="0" y="0"/>
                </a:moveTo>
                <a:lnTo>
                  <a:pt x="4430872" y="0"/>
                </a:lnTo>
                <a:cubicBezTo>
                  <a:pt x="4653766" y="0"/>
                  <a:pt x="4834458" y="180692"/>
                  <a:pt x="4834458" y="403586"/>
                </a:cubicBezTo>
                <a:lnTo>
                  <a:pt x="4834458" y="2421467"/>
                </a:lnTo>
                <a:lnTo>
                  <a:pt x="0" y="24214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4" tIns="369824" rIns="369824" bIns="975191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28" name="Forme libre 27"/>
          <p:cNvSpPr/>
          <p:nvPr/>
        </p:nvSpPr>
        <p:spPr>
          <a:xfrm>
            <a:off x="136931" y="3864044"/>
            <a:ext cx="4834459" cy="2493477"/>
          </a:xfrm>
          <a:custGeom>
            <a:avLst/>
            <a:gdLst>
              <a:gd name="connsiteX0" fmla="*/ 0 w 4834458"/>
              <a:gd name="connsiteY0" fmla="*/ 0 h 2421467"/>
              <a:gd name="connsiteX1" fmla="*/ 4430872 w 4834458"/>
              <a:gd name="connsiteY1" fmla="*/ 0 h 2421467"/>
              <a:gd name="connsiteX2" fmla="*/ 4834458 w 4834458"/>
              <a:gd name="connsiteY2" fmla="*/ 403586 h 2421467"/>
              <a:gd name="connsiteX3" fmla="*/ 4834458 w 4834458"/>
              <a:gd name="connsiteY3" fmla="*/ 2421467 h 2421467"/>
              <a:gd name="connsiteX4" fmla="*/ 0 w 4834458"/>
              <a:gd name="connsiteY4" fmla="*/ 2421467 h 2421467"/>
              <a:gd name="connsiteX5" fmla="*/ 0 w 4834458"/>
              <a:gd name="connsiteY5" fmla="*/ 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4458" h="2421467">
                <a:moveTo>
                  <a:pt x="4834458" y="2421467"/>
                </a:moveTo>
                <a:lnTo>
                  <a:pt x="403586" y="2421467"/>
                </a:lnTo>
                <a:cubicBezTo>
                  <a:pt x="180692" y="2421467"/>
                  <a:pt x="0" y="2240775"/>
                  <a:pt x="0" y="2017881"/>
                </a:cubicBezTo>
                <a:lnTo>
                  <a:pt x="0" y="0"/>
                </a:lnTo>
                <a:lnTo>
                  <a:pt x="4834458" y="0"/>
                </a:lnTo>
                <a:lnTo>
                  <a:pt x="4834458" y="242146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23" tIns="975191" rIns="369825" bIns="36982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200" kern="1200" dirty="0" smtClean="0"/>
              <a:t> </a:t>
            </a:r>
            <a:endParaRPr lang="en-GB" sz="5200" kern="1200" dirty="0"/>
          </a:p>
        </p:txBody>
      </p:sp>
      <p:sp>
        <p:nvSpPr>
          <p:cNvPr id="29" name="Arrondir un rectangle à un seul coin 28"/>
          <p:cNvSpPr/>
          <p:nvPr/>
        </p:nvSpPr>
        <p:spPr>
          <a:xfrm rot="5400000">
            <a:off x="6141879" y="2693556"/>
            <a:ext cx="2493477" cy="4834458"/>
          </a:xfrm>
          <a:prstGeom prst="round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ZoneTexte 29"/>
          <p:cNvSpPr txBox="1"/>
          <p:nvPr/>
        </p:nvSpPr>
        <p:spPr>
          <a:xfrm>
            <a:off x="1208584" y="1196752"/>
            <a:ext cx="219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C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</a:rPr>
              <a:t>oncevoir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24608" y="378904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R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ecommander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4678" y="1196752"/>
            <a:ext cx="1582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A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cquérir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74678" y="3789040"/>
            <a:ext cx="1718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200" dirty="0">
                <a:solidFill>
                  <a:srgbClr val="00477F"/>
                </a:solidFill>
              </a:rPr>
              <a:t>A</a:t>
            </a:r>
            <a:r>
              <a:rPr lang="fr-FR" b="1" dirty="0">
                <a:solidFill>
                  <a:srgbClr val="D6DCE4">
                    <a:lumMod val="10000"/>
                  </a:srgbClr>
                </a:solidFill>
                <a:sym typeface="Wingdings" panose="05000000000000000000" pitchFamily="2" charset="2"/>
              </a:rPr>
              <a:t>ccueillir</a:t>
            </a:r>
            <a:endParaRPr lang="fr-FR" dirty="0">
              <a:solidFill>
                <a:srgbClr val="D6DCE4">
                  <a:lumMod val="10000"/>
                </a:srgbClr>
              </a:solidFill>
            </a:endParaRPr>
          </a:p>
          <a:p>
            <a:pPr lvl="0"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…et qui ne doivent pas être priorisées de manière identique suivant les cas d’usages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8826" y="2307650"/>
            <a:ext cx="3880118" cy="116955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Intégrer </a:t>
            </a:r>
            <a:r>
              <a:rPr lang="fr-FR" sz="1400" b="1" dirty="0">
                <a:solidFill>
                  <a:srgbClr val="FFFFFF"/>
                </a:solidFill>
              </a:rPr>
              <a:t>la sécurité dès les premières phases de design </a:t>
            </a:r>
            <a:endParaRPr lang="fr-FR" sz="1400" b="1" dirty="0" smtClean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En particulier, s’assurer des capacités de mise à jour de sécurité dans le temps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08584" y="1196752"/>
            <a:ext cx="219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C</a:t>
            </a:r>
            <a:r>
              <a:rPr lang="fr-FR" b="1" dirty="0" smtClean="0"/>
              <a:t>oncevoir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4608" y="378904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R</a:t>
            </a:r>
            <a:r>
              <a:rPr lang="fr-FR" b="1" dirty="0" smtClean="0">
                <a:sym typeface="Wingdings" panose="05000000000000000000" pitchFamily="2" charset="2"/>
              </a:rPr>
              <a:t>ecommander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474678" y="1196752"/>
            <a:ext cx="15824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A</a:t>
            </a:r>
            <a:r>
              <a:rPr lang="fr-FR" b="1" dirty="0" smtClean="0">
                <a:sym typeface="Wingdings" panose="05000000000000000000" pitchFamily="2" charset="2"/>
              </a:rPr>
              <a:t>cquérir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74678" y="3789040"/>
            <a:ext cx="171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7200" dirty="0" smtClean="0">
                <a:solidFill>
                  <a:srgbClr val="00477F"/>
                </a:solidFill>
              </a:rPr>
              <a:t>A</a:t>
            </a:r>
            <a:r>
              <a:rPr lang="fr-FR" b="1" dirty="0" smtClean="0">
                <a:sym typeface="Wingdings" panose="05000000000000000000" pitchFamily="2" charset="2"/>
              </a:rPr>
              <a:t>ccueillir</a:t>
            </a:r>
            <a:endParaRPr lang="fr-FR" dirty="0"/>
          </a:p>
        </p:txBody>
      </p:sp>
      <p:sp>
        <p:nvSpPr>
          <p:cNvPr id="27" name="AutoShape 18" descr="http://www.tsquirrel.com/_data/photos/2015/01/3479__bnpparibas_fordham-bnp-paribas-for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5448559" y="2307650"/>
            <a:ext cx="3880118" cy="1169551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S’assurer de la bonne gestion de l’identité des objets</a:t>
            </a: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Demander des adaptations de sécurité aux fournisseurs des objets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8826" y="4850314"/>
            <a:ext cx="3880118" cy="138499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Définir clairement les responsabilités (et la propriété  des données) </a:t>
            </a: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S’assurer de la conformité réglementaire et du niveau de sécurité des objets recommandés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65370" y="4850313"/>
            <a:ext cx="3880118" cy="1384995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rtlCol="0" anchor="ctr" anchorCtr="0">
            <a:spAutoFit/>
          </a:bodyPr>
          <a:lstStyle/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Responsabiliser les utilisateurs</a:t>
            </a:r>
            <a:endParaRPr lang="fr-FR" sz="1400" b="1" dirty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endParaRPr lang="fr-FR" sz="1400" b="1" dirty="0" smtClean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Encadrer les usages par une charte </a:t>
            </a: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endParaRPr lang="fr-FR" sz="1400" b="1" dirty="0" smtClean="0">
              <a:solidFill>
                <a:srgbClr val="FFFFFF"/>
              </a:solidFill>
            </a:endParaRPr>
          </a:p>
          <a:p>
            <a:pPr marL="171450" indent="-171450" defTabSz="979488">
              <a:buClr>
                <a:srgbClr val="00478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FFFFFF"/>
                </a:solidFill>
              </a:rPr>
              <a:t>Réutiliser les travaux déjà menés pour les projets pro/perso ou BYOD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454154" y="3621217"/>
            <a:ext cx="2875279" cy="7600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Mais aussi : </a:t>
            </a:r>
          </a:p>
          <a:p>
            <a:pPr algn="ctr"/>
            <a:r>
              <a:rPr lang="en-US" dirty="0" smtClean="0"/>
              <a:t>“Think outside the box!”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42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669088"/>
            <a:ext cx="9921875" cy="188912"/>
          </a:xfrm>
        </p:spPr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921875" cy="927101"/>
          </a:xfrm>
        </p:spPr>
        <p:txBody>
          <a:bodyPr/>
          <a:lstStyle/>
          <a:p>
            <a:r>
              <a:rPr lang="fr-FR" dirty="0" smtClean="0"/>
              <a:t>Exemple de sécurisation innovante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916832"/>
            <a:ext cx="6375589" cy="40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2268" y="6388511"/>
            <a:ext cx="3695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Source : PRESERVE Project</a:t>
            </a:r>
            <a:r>
              <a:rPr lang="fr-FR" sz="1100" dirty="0"/>
              <a:t>, </a:t>
            </a:r>
            <a:r>
              <a:rPr lang="fr-FR" sz="1100" dirty="0" smtClean="0">
                <a:hlinkClick r:id="rId4"/>
              </a:rPr>
              <a:t>www.preserve-project.eu</a:t>
            </a:r>
            <a:r>
              <a:rPr lang="en-US" sz="1100" dirty="0" smtClean="0"/>
              <a:t> </a:t>
            </a:r>
            <a:endParaRPr lang="fr-FR" sz="1100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1784649" y="2011799"/>
            <a:ext cx="3456384" cy="136815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83361" y="2420888"/>
            <a:ext cx="298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La voiture embarque un HSM, et plusieurs centaines de certificats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122" y="1037909"/>
            <a:ext cx="7266262" cy="698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Cas d’usage : voitures et routes connectées avec fort besoin d’intégrité, mais aussi de confidentialité (respect de la vie privée)</a:t>
            </a:r>
            <a:endParaRPr lang="en-US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899005" y="3123277"/>
            <a:ext cx="772286" cy="1152128"/>
          </a:xfrm>
          <a:prstGeom prst="roundRect">
            <a:avLst/>
          </a:prstGeom>
          <a:solidFill>
            <a:schemeClr val="accent4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6753201" y="3376156"/>
            <a:ext cx="3024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Le certificat utilisé pour garantir l’intégrité des messages est changé à une fréquence aléatoire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499120" y="4653136"/>
            <a:ext cx="949824" cy="675230"/>
          </a:xfrm>
          <a:prstGeom prst="roundRect">
            <a:avLst/>
          </a:prstGeom>
          <a:solidFill>
            <a:schemeClr val="accent4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2576736" y="5877272"/>
            <a:ext cx="299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Lors des révisions au garage, les certificats peuvent être renouvelés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5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3" grpId="0" animBg="1"/>
      <p:bldP spid="29" grpId="0"/>
      <p:bldP spid="31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841500" y="2324100"/>
            <a:ext cx="0" cy="27559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</a:rPr>
              <a:t>Agenda</a:t>
            </a:r>
            <a:endParaRPr lang="en-GB"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5500" y="2222500"/>
            <a:ext cx="7667612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1. Au coeur du numérique : les objets connectés 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500" y="2857500"/>
            <a:ext cx="7052059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2. CARA : les risques prennent 4 dimensions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500" y="3492500"/>
            <a:ext cx="5243743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3. Quelles mesures de sécurité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5500" y="4127500"/>
            <a:ext cx="5936240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00477F"/>
                </a:solidFill>
                <a:latin typeface="Arial"/>
              </a:rPr>
              <a:t>4. Et les smartwatches dans tout ça ?</a:t>
            </a:r>
            <a:endParaRPr lang="en-GB" sz="27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01800" y="4089400"/>
            <a:ext cx="63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smtClean="0">
                <a:solidFill>
                  <a:srgbClr val="00477F"/>
                </a:solidFill>
                <a:latin typeface="Arial"/>
                <a:cs typeface="Arial"/>
              </a:rPr>
              <a:t>►</a:t>
            </a:r>
            <a:endParaRPr lang="en-GB" sz="24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95500" y="4762500"/>
            <a:ext cx="2993127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C0C0C0"/>
                </a:solidFill>
                <a:latin typeface="Arial"/>
              </a:rPr>
              <a:t>5. Pour conclure...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243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de sécurité des principaux constructeurs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6496" y="1268760"/>
            <a:ext cx="90730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/>
                </a:solidFill>
              </a:rPr>
              <a:t>Oui, ce sont toutes des montres…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6497" y="5661248"/>
            <a:ext cx="90730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/>
                </a:solidFill>
              </a:rPr>
              <a:t>…mais leur fonctionnement est fondamentalement différent !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17" name="Picture 2" descr="http://cdn.slashgear.com/wp-content/uploads/2009/08/orange_lg_gd910_watch-phon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-1" r="33721" b="928"/>
          <a:stretch/>
        </p:blipFill>
        <p:spPr bwMode="auto">
          <a:xfrm>
            <a:off x="4275908" y="2206973"/>
            <a:ext cx="1387341" cy="213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onnectedly.com/sites/connectedly.com/files/styles/large/public/topic_images/2014/pebble-topic.png?itok=A2V_Y2o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 bwMode="auto">
          <a:xfrm>
            <a:off x="704528" y="2060848"/>
            <a:ext cx="2207243" cy="209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www.montrezine.com/wp-content/uploads/2014/11/apple-watch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5" y="2143972"/>
            <a:ext cx="1774284" cy="21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die-smartwatch.de/wp-content/uploads/2014/05/Pebble_Smartwatche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3" y="4674551"/>
            <a:ext cx="1370526" cy="4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upload.wikimedia.org/wikipedia/commons/thumb/e/e4/Apple_Watch_official_logo.svg/2000px-Apple_Watch_official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653136"/>
            <a:ext cx="1758238" cy="3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upload.wikimedia.org/wikipedia/commons/6/6f/Android_Wear_Logo_N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9" y="4706094"/>
            <a:ext cx="2459937" cy="3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712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 30"/>
          <p:cNvSpPr/>
          <p:nvPr/>
        </p:nvSpPr>
        <p:spPr>
          <a:xfrm>
            <a:off x="281483" y="1484784"/>
            <a:ext cx="2871317" cy="4824536"/>
          </a:xfrm>
          <a:custGeom>
            <a:avLst/>
            <a:gdLst>
              <a:gd name="connsiteX0" fmla="*/ 0 w 2871317"/>
              <a:gd name="connsiteY0" fmla="*/ 287132 h 4402667"/>
              <a:gd name="connsiteX1" fmla="*/ 287132 w 2871317"/>
              <a:gd name="connsiteY1" fmla="*/ 0 h 4402667"/>
              <a:gd name="connsiteX2" fmla="*/ 2584185 w 2871317"/>
              <a:gd name="connsiteY2" fmla="*/ 0 h 4402667"/>
              <a:gd name="connsiteX3" fmla="*/ 2871317 w 2871317"/>
              <a:gd name="connsiteY3" fmla="*/ 287132 h 4402667"/>
              <a:gd name="connsiteX4" fmla="*/ 2871317 w 2871317"/>
              <a:gd name="connsiteY4" fmla="*/ 4115535 h 4402667"/>
              <a:gd name="connsiteX5" fmla="*/ 2584185 w 2871317"/>
              <a:gd name="connsiteY5" fmla="*/ 4402667 h 4402667"/>
              <a:gd name="connsiteX6" fmla="*/ 287132 w 2871317"/>
              <a:gd name="connsiteY6" fmla="*/ 4402667 h 4402667"/>
              <a:gd name="connsiteX7" fmla="*/ 0 w 2871317"/>
              <a:gd name="connsiteY7" fmla="*/ 4115535 h 4402667"/>
              <a:gd name="connsiteX8" fmla="*/ 0 w 2871317"/>
              <a:gd name="connsiteY8" fmla="*/ 287132 h 44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317" h="4402667">
                <a:moveTo>
                  <a:pt x="0" y="287132"/>
                </a:moveTo>
                <a:cubicBezTo>
                  <a:pt x="0" y="128553"/>
                  <a:pt x="128553" y="0"/>
                  <a:pt x="287132" y="0"/>
                </a:cubicBezTo>
                <a:lnTo>
                  <a:pt x="2584185" y="0"/>
                </a:lnTo>
                <a:cubicBezTo>
                  <a:pt x="2742764" y="0"/>
                  <a:pt x="2871317" y="128553"/>
                  <a:pt x="2871317" y="287132"/>
                </a:cubicBezTo>
                <a:lnTo>
                  <a:pt x="2871317" y="4115535"/>
                </a:lnTo>
                <a:cubicBezTo>
                  <a:pt x="2871317" y="4274114"/>
                  <a:pt x="2742764" y="4402667"/>
                  <a:pt x="2584185" y="4402667"/>
                </a:cubicBezTo>
                <a:lnTo>
                  <a:pt x="287132" y="4402667"/>
                </a:lnTo>
                <a:cubicBezTo>
                  <a:pt x="128553" y="4402667"/>
                  <a:pt x="0" y="4274114"/>
                  <a:pt x="0" y="4115535"/>
                </a:cubicBezTo>
                <a:lnTo>
                  <a:pt x="0" y="2871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1160" tIns="2152226" rIns="391160" bIns="127169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pic>
        <p:nvPicPr>
          <p:cNvPr id="32" name="Picture 4" descr="http://www.connectedly.com/sites/connectedly.com/files/styles/large/public/topic_images/2014/pebble-topic.png?itok=A2V_Y2o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 bwMode="auto">
          <a:xfrm>
            <a:off x="704528" y="2060848"/>
            <a:ext cx="2207243" cy="209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992560" y="1628799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 Autonome 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483" y="5149640"/>
            <a:ext cx="2871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fr-FR" sz="1200" dirty="0" smtClean="0"/>
              <a:t>La </a:t>
            </a:r>
            <a:r>
              <a:rPr lang="fr-FR" sz="1200" dirty="0"/>
              <a:t>montre est capable de faire ses propres traitements, ne communique avec le téléphone </a:t>
            </a:r>
            <a:r>
              <a:rPr lang="fr-FR" sz="1200" dirty="0" smtClean="0"/>
              <a:t>que </a:t>
            </a:r>
            <a:r>
              <a:rPr lang="fr-FR" sz="1200" b="1" dirty="0" smtClean="0">
                <a:solidFill>
                  <a:srgbClr val="00477F"/>
                </a:solidFill>
              </a:rPr>
              <a:t>pour </a:t>
            </a:r>
            <a:r>
              <a:rPr lang="fr-FR" sz="1200" b="1" dirty="0">
                <a:solidFill>
                  <a:srgbClr val="00477F"/>
                </a:solidFill>
              </a:rPr>
              <a:t>transmettre des données</a:t>
            </a:r>
            <a:r>
              <a:rPr lang="fr-FR" sz="1200" dirty="0"/>
              <a:t>. Elle </a:t>
            </a:r>
            <a:r>
              <a:rPr lang="fr-FR" sz="1200" b="1" dirty="0">
                <a:solidFill>
                  <a:srgbClr val="00477F"/>
                </a:solidFill>
              </a:rPr>
              <a:t>peut fonctionner sans téléphone.</a:t>
            </a:r>
          </a:p>
        </p:txBody>
      </p:sp>
      <p:pic>
        <p:nvPicPr>
          <p:cNvPr id="40" name="Picture 4" descr="http://upload.wikimedia.org/wikipedia/commons/6/6f/Android_Wear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4" y="4486605"/>
            <a:ext cx="1147577" cy="1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6817409" y="1484784"/>
            <a:ext cx="2871317" cy="4824536"/>
          </a:xfrm>
          <a:custGeom>
            <a:avLst/>
            <a:gdLst>
              <a:gd name="connsiteX0" fmla="*/ 0 w 2871317"/>
              <a:gd name="connsiteY0" fmla="*/ 287132 h 4402667"/>
              <a:gd name="connsiteX1" fmla="*/ 287132 w 2871317"/>
              <a:gd name="connsiteY1" fmla="*/ 0 h 4402667"/>
              <a:gd name="connsiteX2" fmla="*/ 2584185 w 2871317"/>
              <a:gd name="connsiteY2" fmla="*/ 0 h 4402667"/>
              <a:gd name="connsiteX3" fmla="*/ 2871317 w 2871317"/>
              <a:gd name="connsiteY3" fmla="*/ 287132 h 4402667"/>
              <a:gd name="connsiteX4" fmla="*/ 2871317 w 2871317"/>
              <a:gd name="connsiteY4" fmla="*/ 4115535 h 4402667"/>
              <a:gd name="connsiteX5" fmla="*/ 2584185 w 2871317"/>
              <a:gd name="connsiteY5" fmla="*/ 4402667 h 4402667"/>
              <a:gd name="connsiteX6" fmla="*/ 287132 w 2871317"/>
              <a:gd name="connsiteY6" fmla="*/ 4402667 h 4402667"/>
              <a:gd name="connsiteX7" fmla="*/ 0 w 2871317"/>
              <a:gd name="connsiteY7" fmla="*/ 4115535 h 4402667"/>
              <a:gd name="connsiteX8" fmla="*/ 0 w 2871317"/>
              <a:gd name="connsiteY8" fmla="*/ 287132 h 44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317" h="4402667">
                <a:moveTo>
                  <a:pt x="0" y="287132"/>
                </a:moveTo>
                <a:cubicBezTo>
                  <a:pt x="0" y="128553"/>
                  <a:pt x="128553" y="0"/>
                  <a:pt x="287132" y="0"/>
                </a:cubicBezTo>
                <a:lnTo>
                  <a:pt x="2584185" y="0"/>
                </a:lnTo>
                <a:cubicBezTo>
                  <a:pt x="2742764" y="0"/>
                  <a:pt x="2871317" y="128553"/>
                  <a:pt x="2871317" y="287132"/>
                </a:cubicBezTo>
                <a:lnTo>
                  <a:pt x="2871317" y="4115535"/>
                </a:lnTo>
                <a:cubicBezTo>
                  <a:pt x="2871317" y="4274114"/>
                  <a:pt x="2742764" y="4402667"/>
                  <a:pt x="2584185" y="4402667"/>
                </a:cubicBezTo>
                <a:lnTo>
                  <a:pt x="287132" y="4402667"/>
                </a:lnTo>
                <a:cubicBezTo>
                  <a:pt x="128553" y="4402667"/>
                  <a:pt x="0" y="4274114"/>
                  <a:pt x="0" y="4115535"/>
                </a:cubicBezTo>
                <a:lnTo>
                  <a:pt x="0" y="2871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1160" tIns="2152226" rIns="391160" bIns="127169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3517341" y="1484784"/>
            <a:ext cx="2871317" cy="4824535"/>
          </a:xfrm>
          <a:custGeom>
            <a:avLst/>
            <a:gdLst>
              <a:gd name="connsiteX0" fmla="*/ 0 w 2871317"/>
              <a:gd name="connsiteY0" fmla="*/ 287132 h 4402667"/>
              <a:gd name="connsiteX1" fmla="*/ 287132 w 2871317"/>
              <a:gd name="connsiteY1" fmla="*/ 0 h 4402667"/>
              <a:gd name="connsiteX2" fmla="*/ 2584185 w 2871317"/>
              <a:gd name="connsiteY2" fmla="*/ 0 h 4402667"/>
              <a:gd name="connsiteX3" fmla="*/ 2871317 w 2871317"/>
              <a:gd name="connsiteY3" fmla="*/ 287132 h 4402667"/>
              <a:gd name="connsiteX4" fmla="*/ 2871317 w 2871317"/>
              <a:gd name="connsiteY4" fmla="*/ 4115535 h 4402667"/>
              <a:gd name="connsiteX5" fmla="*/ 2584185 w 2871317"/>
              <a:gd name="connsiteY5" fmla="*/ 4402667 h 4402667"/>
              <a:gd name="connsiteX6" fmla="*/ 287132 w 2871317"/>
              <a:gd name="connsiteY6" fmla="*/ 4402667 h 4402667"/>
              <a:gd name="connsiteX7" fmla="*/ 0 w 2871317"/>
              <a:gd name="connsiteY7" fmla="*/ 4115535 h 4402667"/>
              <a:gd name="connsiteX8" fmla="*/ 0 w 2871317"/>
              <a:gd name="connsiteY8" fmla="*/ 287132 h 44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317" h="4402667">
                <a:moveTo>
                  <a:pt x="0" y="287132"/>
                </a:moveTo>
                <a:cubicBezTo>
                  <a:pt x="0" y="128553"/>
                  <a:pt x="128553" y="0"/>
                  <a:pt x="287132" y="0"/>
                </a:cubicBezTo>
                <a:lnTo>
                  <a:pt x="2584185" y="0"/>
                </a:lnTo>
                <a:cubicBezTo>
                  <a:pt x="2742764" y="0"/>
                  <a:pt x="2871317" y="128553"/>
                  <a:pt x="2871317" y="287132"/>
                </a:cubicBezTo>
                <a:lnTo>
                  <a:pt x="2871317" y="4115535"/>
                </a:lnTo>
                <a:cubicBezTo>
                  <a:pt x="2871317" y="4274114"/>
                  <a:pt x="2742764" y="4402667"/>
                  <a:pt x="2584185" y="4402667"/>
                </a:cubicBezTo>
                <a:lnTo>
                  <a:pt x="287132" y="4402667"/>
                </a:lnTo>
                <a:cubicBezTo>
                  <a:pt x="128553" y="4402667"/>
                  <a:pt x="0" y="4274114"/>
                  <a:pt x="0" y="4115535"/>
                </a:cubicBezTo>
                <a:lnTo>
                  <a:pt x="0" y="2871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1160" tIns="2152226" rIns="391160" bIns="127169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de sécurité des principaux constructeurs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24 mars 2015 - Propriété de Solucom, reproduction interdite</a:t>
            </a:r>
            <a:endParaRPr lang="fr-FR" dirty="0"/>
          </a:p>
        </p:txBody>
      </p:sp>
      <p:pic>
        <p:nvPicPr>
          <p:cNvPr id="16" name="Picture 4" descr="http://upload.wikimedia.org/wikipedia/commons/6/6f/Android_Wear_Logo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9" y="4706094"/>
            <a:ext cx="2459937" cy="3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montrezine.com/wp-content/uploads/2014/11/apple-watch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5" y="2143972"/>
            <a:ext cx="1774284" cy="21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7240815" y="162879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 Déport d’écran 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232920" y="162879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« Hybride 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6351" y="5149640"/>
            <a:ext cx="2799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fr-FR" sz="1200" dirty="0"/>
              <a:t>Les applications </a:t>
            </a:r>
            <a:r>
              <a:rPr lang="fr-FR" sz="1200" dirty="0" smtClean="0"/>
              <a:t>tierce sur </a:t>
            </a:r>
            <a:r>
              <a:rPr lang="fr-FR" sz="1200" dirty="0"/>
              <a:t>la montre ne sont que des extensions des applications mobiles. </a:t>
            </a:r>
            <a:r>
              <a:rPr lang="fr-FR" sz="1200" b="1" dirty="0">
                <a:solidFill>
                  <a:srgbClr val="00477F"/>
                </a:solidFill>
              </a:rPr>
              <a:t>L’écran </a:t>
            </a:r>
            <a:r>
              <a:rPr lang="fr-FR" sz="1200" b="1" dirty="0" smtClean="0">
                <a:solidFill>
                  <a:srgbClr val="00477F"/>
                </a:solidFill>
              </a:rPr>
              <a:t>est comme déporté </a:t>
            </a:r>
            <a:r>
              <a:rPr lang="fr-FR" sz="1200" b="1" dirty="0">
                <a:solidFill>
                  <a:srgbClr val="00477F"/>
                </a:solidFill>
              </a:rPr>
              <a:t>du smartphone vers la montre.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17341" y="5149640"/>
            <a:ext cx="2871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fr-FR" sz="1200" dirty="0"/>
              <a:t>Fonctionnement </a:t>
            </a:r>
            <a:r>
              <a:rPr lang="fr-FR" sz="1200" b="1" dirty="0">
                <a:solidFill>
                  <a:srgbClr val="00477F"/>
                </a:solidFill>
              </a:rPr>
              <a:t>hybride</a:t>
            </a:r>
            <a:r>
              <a:rPr lang="fr-FR" sz="1200" dirty="0"/>
              <a:t> : Les applications sur la montre sont capables de faire une partie du traitement et des calculs. La montre reste dépendante du mobile.</a:t>
            </a:r>
          </a:p>
        </p:txBody>
      </p:sp>
      <p:pic>
        <p:nvPicPr>
          <p:cNvPr id="4100" name="Picture 4" descr="https://download.tizen.org/misc/Tizen-Brand/01-Primary-Assets/Logo/On-Light/01-RGB/Tizen-Logo-On-Light-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57" y="4384154"/>
            <a:ext cx="1180641" cy="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dn.slashgear.com/wp-content/uploads/2009/08/orange_lg_gd910_watch-phone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-1" r="33721" b="928"/>
          <a:stretch/>
        </p:blipFill>
        <p:spPr bwMode="auto">
          <a:xfrm>
            <a:off x="4275908" y="2206973"/>
            <a:ext cx="1387341" cy="213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die-smartwatch.de/wp-content/uploads/2014/05/Pebble_Smartwatches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3" y="4674551"/>
            <a:ext cx="1370526" cy="4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upload.wikimedia.org/wikipedia/commons/thumb/e/e4/Apple_Watch_official_logo.svg/2000px-Apple_Watch_official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653136"/>
            <a:ext cx="1758238" cy="3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53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8" y="1052736"/>
            <a:ext cx="315372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Apple Watch… à  quoi s’attendre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656855" y="1268760"/>
            <a:ext cx="5944319" cy="3456384"/>
          </a:xfrm>
        </p:spPr>
        <p:txBody>
          <a:bodyPr/>
          <a:lstStyle/>
          <a:p>
            <a:r>
              <a:rPr lang="fr-FR" sz="2000" dirty="0" smtClean="0"/>
              <a:t>Un fonctionnement en </a:t>
            </a:r>
            <a:r>
              <a:rPr lang="fr-FR" sz="2000" b="1" dirty="0" smtClean="0">
                <a:solidFill>
                  <a:schemeClr val="bg2"/>
                </a:solidFill>
              </a:rPr>
              <a:t>lien fort avec l’iPhone</a:t>
            </a:r>
          </a:p>
          <a:p>
            <a:pPr lvl="1"/>
            <a:r>
              <a:rPr lang="fr-FR" sz="1600" dirty="0" smtClean="0"/>
              <a:t>Activation et copie de nombreux fonctionnements</a:t>
            </a:r>
          </a:p>
          <a:p>
            <a:pPr lvl="1"/>
            <a:r>
              <a:rPr lang="fr-FR" sz="1600" dirty="0" smtClean="0"/>
              <a:t>Exécution de la majorité des applications dans l’iPhone</a:t>
            </a:r>
          </a:p>
          <a:p>
            <a:pPr lvl="2"/>
            <a:endParaRPr lang="fr-FR" sz="900" dirty="0" smtClean="0"/>
          </a:p>
          <a:p>
            <a:r>
              <a:rPr lang="fr-FR" sz="2000" dirty="0" smtClean="0"/>
              <a:t>Des </a:t>
            </a:r>
            <a:r>
              <a:rPr lang="fr-FR" sz="2000" b="1" dirty="0" smtClean="0">
                <a:solidFill>
                  <a:schemeClr val="bg2"/>
                </a:solidFill>
              </a:rPr>
              <a:t>fonctions de sécurité </a:t>
            </a:r>
            <a:r>
              <a:rPr lang="fr-FR" sz="2000" dirty="0" smtClean="0"/>
              <a:t>embarquées</a:t>
            </a:r>
          </a:p>
          <a:p>
            <a:pPr lvl="1"/>
            <a:r>
              <a:rPr lang="fr-FR" sz="1600" dirty="0" smtClean="0"/>
              <a:t>Principe </a:t>
            </a:r>
            <a:r>
              <a:rPr lang="fr-FR" sz="1600" dirty="0"/>
              <a:t>de notification « privée »</a:t>
            </a:r>
          </a:p>
          <a:p>
            <a:pPr lvl="1"/>
            <a:r>
              <a:rPr lang="fr-FR" sz="1600" dirty="0" smtClean="0"/>
              <a:t>Existence d’un code de verrouillage avec effacement </a:t>
            </a:r>
          </a:p>
          <a:p>
            <a:pPr lvl="1"/>
            <a:r>
              <a:rPr lang="fr-FR" sz="1600" dirty="0" smtClean="0"/>
              <a:t>Détection du fait que la montre a été retirée du poignet</a:t>
            </a:r>
          </a:p>
          <a:p>
            <a:pPr lvl="2"/>
            <a:endParaRPr lang="fr-FR" sz="900" dirty="0" smtClean="0"/>
          </a:p>
          <a:p>
            <a:r>
              <a:rPr lang="fr-FR" sz="2000" dirty="0" smtClean="0"/>
              <a:t>Des </a:t>
            </a:r>
            <a:r>
              <a:rPr lang="fr-FR" sz="2000" b="1" dirty="0" smtClean="0">
                <a:solidFill>
                  <a:schemeClr val="bg2"/>
                </a:solidFill>
              </a:rPr>
              <a:t>inconnues</a:t>
            </a:r>
            <a:r>
              <a:rPr lang="fr-FR" sz="2000" dirty="0" smtClean="0">
                <a:solidFill>
                  <a:schemeClr val="bg2"/>
                </a:solidFill>
              </a:rPr>
              <a:t> </a:t>
            </a:r>
            <a:r>
              <a:rPr lang="fr-FR" sz="2000" dirty="0"/>
              <a:t>sur le support de </a:t>
            </a:r>
            <a:r>
              <a:rPr lang="fr-FR" sz="2000" dirty="0" smtClean="0"/>
              <a:t>MDM et d’</a:t>
            </a:r>
            <a:r>
              <a:rPr lang="fr-FR" sz="2000" dirty="0" err="1" smtClean="0"/>
              <a:t>iCloud</a:t>
            </a:r>
            <a:r>
              <a:rPr lang="fr-FR" sz="2000" dirty="0" smtClean="0"/>
              <a:t> (effacement/verrouillage à distance)</a:t>
            </a:r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24 mars 2015 - Propriété de Solucom, reproduction interdite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5229200"/>
            <a:ext cx="2847975" cy="13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5" y="5257428"/>
            <a:ext cx="4556013" cy="12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443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841500" y="2324100"/>
            <a:ext cx="0" cy="27559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</a:rPr>
              <a:t>Agenda</a:t>
            </a:r>
            <a:endParaRPr lang="en-GB"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5500" y="2222500"/>
            <a:ext cx="7667612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1. Au coeur du numérique : les objets connectés 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500" y="2857500"/>
            <a:ext cx="7052059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2. CARA : les risques prennent 4 dimensions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500" y="3492500"/>
            <a:ext cx="5243743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3. Quelles mesures de sécurité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5500" y="4127500"/>
            <a:ext cx="5936240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4. Et les smartwatches dans tout ça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5500" y="4762500"/>
            <a:ext cx="2993127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00477F"/>
                </a:solidFill>
                <a:latin typeface="Arial"/>
              </a:rPr>
              <a:t>5. Pour conclure...</a:t>
            </a:r>
            <a:endParaRPr lang="en-GB" sz="27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1800" y="4724400"/>
            <a:ext cx="63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smtClean="0">
                <a:solidFill>
                  <a:srgbClr val="00477F"/>
                </a:solidFill>
                <a:latin typeface="Arial"/>
                <a:cs typeface="Arial"/>
              </a:rPr>
              <a:t>►</a:t>
            </a:r>
            <a:endParaRPr lang="en-GB" sz="2400">
              <a:solidFill>
                <a:srgbClr val="00477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8515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recommandations pour bien </a:t>
            </a:r>
            <a:r>
              <a:rPr lang="fr-FR" dirty="0" smtClean="0"/>
              <a:t>prendre le </a:t>
            </a:r>
            <a:r>
              <a:rPr lang="fr-FR" dirty="0"/>
              <a:t>virage des objets </a:t>
            </a:r>
            <a:r>
              <a:rPr lang="fr-FR" dirty="0" smtClean="0"/>
              <a:t>connectés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33795" y="1124744"/>
            <a:ext cx="7992888" cy="4949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Ne pas sécuriser les objets connectés comme on sécurise un SI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480" y="1700808"/>
            <a:ext cx="4680520" cy="244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417812" y="2396343"/>
            <a:ext cx="4038484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Il est important de comprendre les enjeux métiers dans toutes les phases de vie de l’objet connecté afin d’expliciter et d’anticiper les risques </a:t>
            </a:r>
            <a:r>
              <a:rPr lang="fr-FR" sz="1400" dirty="0" smtClean="0">
                <a:solidFill>
                  <a:schemeClr val="bg2"/>
                </a:solidFill>
              </a:rPr>
              <a:t>potentiels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410461" y="1788527"/>
            <a:ext cx="405874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Échanger avec les métiers</a:t>
            </a:r>
          </a:p>
        </p:txBody>
      </p:sp>
      <p:grpSp>
        <p:nvGrpSpPr>
          <p:cNvPr id="66" name="Groupe 65"/>
          <p:cNvGrpSpPr/>
          <p:nvPr/>
        </p:nvGrpSpPr>
        <p:grpSpPr>
          <a:xfrm>
            <a:off x="5811980" y="2798178"/>
            <a:ext cx="3458410" cy="3416236"/>
            <a:chOff x="5271194" y="1557138"/>
            <a:chExt cx="4293349" cy="4240993"/>
          </a:xfrm>
        </p:grpSpPr>
        <p:sp>
          <p:nvSpPr>
            <p:cNvPr id="67" name="Ellipse 66"/>
            <p:cNvSpPr/>
            <p:nvPr/>
          </p:nvSpPr>
          <p:spPr>
            <a:xfrm>
              <a:off x="5271194" y="1557138"/>
              <a:ext cx="4240993" cy="4240993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5476027" y="2827395"/>
              <a:ext cx="18162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MARKETING ET VENTE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6310206" y="3350615"/>
              <a:ext cx="19056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CONSTRUCTEURS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585480" y="4500330"/>
              <a:ext cx="24482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RESSOURCES HUMAINES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44977" y="2065559"/>
              <a:ext cx="254190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DIRECTION GÉNÉRALE ET STRATÉGIQUE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20944" y="5018878"/>
              <a:ext cx="12234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SUPPLY CHAIN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49732" y="4139301"/>
              <a:ext cx="12362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MANAGEMENT 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89554" y="2703005"/>
              <a:ext cx="19749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RECHERCHE ET DÉVELOPPEMENT 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59743" y="3957517"/>
              <a:ext cx="12682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ADMINISTRATIF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64609" y="3697242"/>
              <a:ext cx="169950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FISCAL ET JURIDIQUE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442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recommandations pour bien prendre le virage des objets connectés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33795" y="1124744"/>
            <a:ext cx="7992888" cy="4949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Ne pas sécuriser les objets connectés comme on sécurise un SI !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0289" y="1700808"/>
            <a:ext cx="4680520" cy="244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457578" y="2396343"/>
            <a:ext cx="4039278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solidFill>
                  <a:schemeClr val="bg2"/>
                </a:solidFill>
              </a:rPr>
              <a:t>Les risques liés aux objets connectés diffèrent  en fonction des usages que l’on va faire de ces </a:t>
            </a:r>
            <a:r>
              <a:rPr lang="fr-FR" sz="1400" dirty="0" smtClean="0">
                <a:solidFill>
                  <a:schemeClr val="bg2"/>
                </a:solidFill>
              </a:rPr>
              <a:t>derniers et de la posture adoptée (CARA !).</a:t>
            </a:r>
            <a:endParaRPr lang="fr-FR" sz="1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fr-FR" sz="1400" dirty="0">
                <a:solidFill>
                  <a:schemeClr val="bg2"/>
                </a:solidFill>
              </a:rPr>
              <a:t>En fonction des secteurs d’activité, un objet connecté ne sera pas utilisé de la même manière.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450226" y="1788527"/>
            <a:ext cx="404663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Distinguer les cas d’usage</a:t>
            </a: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1711"/>
              </p:ext>
            </p:extLst>
          </p:nvPr>
        </p:nvGraphicFramePr>
        <p:xfrm>
          <a:off x="517626" y="5239364"/>
          <a:ext cx="7819750" cy="7099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87525"/>
                <a:gridCol w="2022350"/>
                <a:gridCol w="2022350"/>
                <a:gridCol w="1887525"/>
              </a:tblGrid>
              <a:tr h="709916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NOTIFICATION</a:t>
                      </a:r>
                      <a:endParaRPr lang="fr-FR" sz="1800" b="0" dirty="0"/>
                    </a:p>
                  </a:txBody>
                  <a:tcPr marL="88794" marR="88794" marT="44397" marB="4439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CONSULTATION</a:t>
                      </a:r>
                      <a:endParaRPr lang="fr-FR" sz="1800" b="0" dirty="0"/>
                    </a:p>
                  </a:txBody>
                  <a:tcPr marL="88794" marR="88794" marT="44397" marB="4439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MODIFICATION</a:t>
                      </a:r>
                    </a:p>
                  </a:txBody>
                  <a:tcPr marL="88794" marR="88794" marT="44397" marB="4439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TRANSACTION</a:t>
                      </a:r>
                      <a:endParaRPr lang="fr-FR" sz="1800" b="0" dirty="0"/>
                    </a:p>
                  </a:txBody>
                  <a:tcPr marL="88794" marR="88794" marT="44397" marB="44397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29902" y="4571265"/>
            <a:ext cx="228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Usage peu risqué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653764" y="4571265"/>
            <a:ext cx="147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Usage risqué</a:t>
            </a:r>
            <a:endParaRPr lang="fr-FR" sz="1600" dirty="0"/>
          </a:p>
        </p:txBody>
      </p:sp>
      <p:sp>
        <p:nvSpPr>
          <p:cNvPr id="33" name="Flèche droite 32"/>
          <p:cNvSpPr/>
          <p:nvPr/>
        </p:nvSpPr>
        <p:spPr>
          <a:xfrm>
            <a:off x="552844" y="4909819"/>
            <a:ext cx="7784532" cy="254783"/>
          </a:xfrm>
          <a:prstGeom prst="rightArrow">
            <a:avLst/>
          </a:prstGeom>
          <a:gradFill flip="none" rotWithShape="1">
            <a:gsLst>
              <a:gs pos="100000">
                <a:srgbClr val="6ACAA3"/>
              </a:gs>
              <a:gs pos="0">
                <a:srgbClr val="FF0000"/>
              </a:gs>
              <a:gs pos="51000">
                <a:srgbClr val="FFFF00"/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5" descr="C:\Users\saban\Downloads\noun_77507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1"/>
          <a:stretch/>
        </p:blipFill>
        <p:spPr bwMode="auto">
          <a:xfrm>
            <a:off x="452649" y="4632542"/>
            <a:ext cx="2202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aban\Downloads\noun_53573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5"/>
          <a:stretch/>
        </p:blipFill>
        <p:spPr bwMode="auto">
          <a:xfrm>
            <a:off x="8058879" y="4619579"/>
            <a:ext cx="250670" cy="2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457098" y="3934875"/>
            <a:ext cx="478393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Exemples d’usages dans le secteur bancaire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15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recommandations pour bien prendre le virage des objets connectés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33795" y="1124744"/>
            <a:ext cx="7992888" cy="4949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Ne pas sécuriser les objets connectés comme on sécurise un SI 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33441"/>
            <a:ext cx="4680520" cy="244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10461" y="4828579"/>
            <a:ext cx="4038484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Deux objets connectés relativement similaires ne </a:t>
            </a:r>
            <a:r>
              <a:rPr lang="fr-FR" sz="1400" dirty="0" smtClean="0">
                <a:solidFill>
                  <a:schemeClr val="bg2"/>
                </a:solidFill>
              </a:rPr>
              <a:t>pourront pas être sécurisés de la même manière. </a:t>
            </a:r>
            <a:r>
              <a:rPr lang="fr-FR" sz="1400" dirty="0">
                <a:solidFill>
                  <a:schemeClr val="bg2"/>
                </a:solidFill>
              </a:rPr>
              <a:t>L’usage à beau être le même, il est nécessaire d’identifier </a:t>
            </a:r>
            <a:r>
              <a:rPr lang="fr-FR" sz="1400" dirty="0" smtClean="0">
                <a:solidFill>
                  <a:schemeClr val="bg2"/>
                </a:solidFill>
              </a:rPr>
              <a:t>la plateforme et ses </a:t>
            </a:r>
            <a:r>
              <a:rPr lang="fr-FR" sz="1400" dirty="0" err="1" smtClean="0">
                <a:solidFill>
                  <a:schemeClr val="bg2"/>
                </a:solidFill>
              </a:rPr>
              <a:t>capacitées</a:t>
            </a:r>
            <a:r>
              <a:rPr lang="fr-FR" sz="1400" dirty="0" smtClean="0">
                <a:solidFill>
                  <a:schemeClr val="bg2"/>
                </a:solidFill>
              </a:rPr>
              <a:t> !</a:t>
            </a:r>
            <a:endParaRPr lang="fr-FR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0717" y="4220768"/>
            <a:ext cx="4038484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Analyser les plateformes</a:t>
            </a:r>
          </a:p>
        </p:txBody>
      </p:sp>
      <p:sp>
        <p:nvSpPr>
          <p:cNvPr id="17" name="Ellipse 16"/>
          <p:cNvSpPr/>
          <p:nvPr/>
        </p:nvSpPr>
        <p:spPr>
          <a:xfrm>
            <a:off x="5750607" y="1894388"/>
            <a:ext cx="3251171" cy="32511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849656" y="2187827"/>
            <a:ext cx="2983121" cy="2640752"/>
            <a:chOff x="5632815" y="4202899"/>
            <a:chExt cx="3842325" cy="2063784"/>
          </a:xfrm>
        </p:grpSpPr>
        <p:sp>
          <p:nvSpPr>
            <p:cNvPr id="19" name="ZoneTexte 18"/>
            <p:cNvSpPr txBox="1"/>
            <p:nvPr/>
          </p:nvSpPr>
          <p:spPr>
            <a:xfrm>
              <a:off x="5813688" y="4572231"/>
              <a:ext cx="1813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TIZEN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216707" y="4678725"/>
              <a:ext cx="2258433" cy="28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PEEBLE OS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632815" y="5167586"/>
              <a:ext cx="1813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OS MICRIUM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906164" y="4202899"/>
              <a:ext cx="1813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ANDROID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99026" y="5060644"/>
              <a:ext cx="1813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WATCH OS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783816" y="5897351"/>
              <a:ext cx="1813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FREE RTOS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381350" y="5536917"/>
              <a:ext cx="2093790" cy="28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I’M DROID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5" descr="W:\Projets internes\GSDays 2015\1 - Réalisation\2 - Images\sw2-colours-04-1240x840-a64d0a871c22132b45175afda18d7f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r="25073" b="7843"/>
          <a:stretch/>
        </p:blipFill>
        <p:spPr bwMode="auto">
          <a:xfrm>
            <a:off x="8976084" y="2243012"/>
            <a:ext cx="808075" cy="9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W:\Projets internes\GSDays 2015\1 - Réalisation\2 - Images\apple-watch-logo-main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48" r="4656" b="4514"/>
          <a:stretch/>
        </p:blipFill>
        <p:spPr bwMode="auto">
          <a:xfrm>
            <a:off x="6028100" y="5024316"/>
            <a:ext cx="1051266" cy="1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W:\Projets internes\GSDays 2015\1 - Réalisation\2 - Images\atxi-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1267" y="2055484"/>
            <a:ext cx="1470750" cy="11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08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841500" y="2324100"/>
            <a:ext cx="0" cy="27559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</a:rPr>
              <a:t>Agenda</a:t>
            </a:r>
            <a:endParaRPr lang="en-GB"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5500" y="2222500"/>
            <a:ext cx="7667612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00477F"/>
                </a:solidFill>
                <a:latin typeface="Arial"/>
              </a:rPr>
              <a:t>1. Au coeur du numérique : les objets connectés </a:t>
            </a:r>
            <a:endParaRPr lang="en-GB" sz="27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01800" y="2184400"/>
            <a:ext cx="63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smtClean="0">
                <a:solidFill>
                  <a:srgbClr val="00477F"/>
                </a:solidFill>
                <a:latin typeface="Arial"/>
                <a:cs typeface="Arial"/>
              </a:rPr>
              <a:t>►</a:t>
            </a:r>
            <a:endParaRPr lang="en-GB" sz="24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500" y="2857500"/>
            <a:ext cx="7052059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2. CARA : les risques prennent 4 dimensions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5500" y="3492500"/>
            <a:ext cx="5243743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3. Quelles mesures de sécurité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5500" y="4127500"/>
            <a:ext cx="5936240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4. Et les smartwatches dans tout ça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95500" y="4762500"/>
            <a:ext cx="2993127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C0C0C0"/>
                </a:solidFill>
                <a:latin typeface="Arial"/>
              </a:rPr>
              <a:t>5. Pour conclure...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746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recommandations pour bien prendre le virage des objets connectés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33795" y="1124744"/>
            <a:ext cx="7992888" cy="4949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Ne pas sécuriser les objets connectés comme on sécurise un SI !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5480" y="4154076"/>
            <a:ext cx="4680520" cy="244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450226" y="4828579"/>
            <a:ext cx="4039278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Il est important de ne pas négliger l’environnement dans lequel évolue l’objet connecté ainsi que ses caractéristiques propres : autonomie, puissance, ergonomie, etc. </a:t>
            </a:r>
            <a:endParaRPr lang="fr-FR" sz="1400" i="1" dirty="0">
              <a:solidFill>
                <a:schemeClr val="bg2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450226" y="4220768"/>
            <a:ext cx="404663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Implémenter différemment les mesures de sécurité</a:t>
            </a:r>
          </a:p>
        </p:txBody>
      </p:sp>
      <p:pic>
        <p:nvPicPr>
          <p:cNvPr id="2050" name="Picture 2" descr="W:\Projets internes\GSDays 2015\1 - Réalisation\2 - Images\BMWjoke.jpg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1811632"/>
            <a:ext cx="4494537" cy="33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498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recommandations pour bien prendre le virage des objets connectés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33795" y="1124744"/>
            <a:ext cx="7992888" cy="4949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Ne pas sécuriser les objets connectés comme on sécurise un SI !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17812" y="2396343"/>
            <a:ext cx="4038484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Il est important de comprendre les enjeux métiers dans toutes les phases de vie de l’objet connecté afin d’expliciter et d’anticiper les risques </a:t>
            </a:r>
            <a:r>
              <a:rPr lang="fr-FR" sz="1400" dirty="0" smtClean="0">
                <a:solidFill>
                  <a:schemeClr val="bg2"/>
                </a:solidFill>
              </a:rPr>
              <a:t>potentiels</a:t>
            </a:r>
            <a:endParaRPr lang="fr-FR" sz="1400" dirty="0">
              <a:solidFill>
                <a:schemeClr val="bg2"/>
              </a:solidFill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457578" y="2396343"/>
            <a:ext cx="4039278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solidFill>
                  <a:schemeClr val="bg2"/>
                </a:solidFill>
              </a:rPr>
              <a:t>Les risques liés aux objets connectés diffèrent  en fonction des usages que l’on va faire de ces derniers.</a:t>
            </a:r>
          </a:p>
          <a:p>
            <a:pPr marL="0" indent="0" algn="just">
              <a:buNone/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fr-FR" sz="1400" dirty="0">
                <a:solidFill>
                  <a:schemeClr val="bg2"/>
                </a:solidFill>
              </a:rPr>
              <a:t>En fonction des secteurs d’activité, un objet connecté ne sera pas utilisé de la même manière.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410461" y="4828579"/>
            <a:ext cx="4038484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Deux objets connectés relativement similaires ne tourneront pas sur la même plateforme. L’usage à beau être le même, il est nécessaire d’identifier le software </a:t>
            </a:r>
            <a:r>
              <a:rPr lang="fr-FR" sz="1400" dirty="0" smtClean="0">
                <a:solidFill>
                  <a:schemeClr val="bg2"/>
                </a:solidFill>
              </a:rPr>
              <a:t>!</a:t>
            </a:r>
            <a:endParaRPr lang="fr-FR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450226" y="4828579"/>
            <a:ext cx="4039278" cy="16247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chemeClr val="bg2"/>
                </a:solidFill>
              </a:rPr>
              <a:t>Il est important de ne pas négliger l’environnement dans lequel évolue l’objet connecté ainsi que ses caractéristiques propres : autonomie, puissance, ergonomie, etc. </a:t>
            </a:r>
            <a:endParaRPr lang="fr-FR" sz="1400" i="1" dirty="0">
              <a:solidFill>
                <a:schemeClr val="bg2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30717" y="4220768"/>
            <a:ext cx="4038484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Analyser les plateformes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10461" y="1788527"/>
            <a:ext cx="405874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Échanger avec les métiers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5450226" y="1788527"/>
            <a:ext cx="404663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Distinguer les cas d’usage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450226" y="4220768"/>
            <a:ext cx="4046630" cy="5361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Implémenter différemment les mesures de sécurité</a:t>
            </a:r>
          </a:p>
        </p:txBody>
      </p:sp>
    </p:spTree>
    <p:extLst>
      <p:ext uri="{BB962C8B-B14F-4D97-AF65-F5344CB8AC3E}">
        <p14:creationId xmlns:p14="http://schemas.microsoft.com/office/powerpoint/2010/main" val="3535032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Solucom annonce le lancement de son blog « </a:t>
            </a:r>
            <a:r>
              <a:rPr lang="fr-FR" dirty="0" err="1" smtClean="0"/>
              <a:t>SecurityInsider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028" y="5509681"/>
            <a:ext cx="95725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http://www.securityinsider-solucom.fr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52736"/>
            <a:ext cx="6593425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14" y="6260092"/>
            <a:ext cx="290046" cy="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464" y="6156012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Abonnez-vous au flux RSS et au </a:t>
            </a:r>
            <a:r>
              <a:rPr lang="fr-FR" dirty="0" smtClean="0"/>
              <a:t>compte       </a:t>
            </a:r>
            <a:r>
              <a:rPr lang="fr-FR" b="1" dirty="0" smtClean="0">
                <a:solidFill>
                  <a:schemeClr val="bg2"/>
                </a:solidFill>
              </a:rPr>
              <a:t>@</a:t>
            </a:r>
            <a:r>
              <a:rPr lang="fr-FR" b="1" dirty="0" err="1">
                <a:solidFill>
                  <a:schemeClr val="bg2"/>
                </a:solidFill>
              </a:rPr>
              <a:t>SecuInsider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53" y="1052116"/>
            <a:ext cx="2157359" cy="388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905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7545388" y="0"/>
            <a:ext cx="2360612" cy="6858000"/>
          </a:xfrm>
          <a:prstGeom prst="rect">
            <a:avLst/>
          </a:prstGeom>
          <a:gradFill rotWithShape="1">
            <a:gsLst>
              <a:gs pos="0">
                <a:srgbClr val="00477F"/>
              </a:gs>
              <a:gs pos="100000">
                <a:srgbClr val="00356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7545396" y="1376953"/>
            <a:ext cx="216058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CC3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sz="1400" b="1" u="sng" dirty="0" smtClean="0">
                <a:solidFill>
                  <a:srgbClr val="FFFFFF"/>
                </a:solidFill>
              </a:rPr>
              <a:t>www.solucom.fr</a:t>
            </a:r>
          </a:p>
          <a:p>
            <a:pPr algn="r">
              <a:spcBef>
                <a:spcPct val="50000"/>
              </a:spcBef>
            </a:pPr>
            <a:endParaRPr lang="fr-FR" sz="1400" b="1" u="sng" dirty="0" smtClean="0">
              <a:solidFill>
                <a:srgbClr val="FFFFFF"/>
              </a:solidFill>
            </a:endParaRPr>
          </a:p>
        </p:txBody>
      </p:sp>
      <p:pic>
        <p:nvPicPr>
          <p:cNvPr id="4102" name="Picture 16" descr="Image2_JPG_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06" y="3068638"/>
            <a:ext cx="2973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340768"/>
            <a:ext cx="3098494" cy="2655851"/>
          </a:xfrm>
          <a:prstGeom prst="rect">
            <a:avLst/>
          </a:prstGeom>
        </p:spPr>
      </p:pic>
      <p:sp>
        <p:nvSpPr>
          <p:cNvPr id="9" name="Contact"/>
          <p:cNvSpPr txBox="1">
            <a:spLocks noChangeArrowheads="1"/>
          </p:cNvSpPr>
          <p:nvPr/>
        </p:nvSpPr>
        <p:spPr bwMode="auto">
          <a:xfrm>
            <a:off x="7545391" y="3284984"/>
            <a:ext cx="2160587" cy="270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973A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Gérôme BILLOIS</a:t>
            </a:r>
          </a:p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Senior Manager</a:t>
            </a:r>
          </a:p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gerome.billois@solucom.fr</a:t>
            </a:r>
            <a:br>
              <a:rPr kumimoji="1" lang="fr-FR" sz="1000" dirty="0" smtClean="0">
                <a:solidFill>
                  <a:srgbClr val="FFFFFF"/>
                </a:solidFill>
              </a:rPr>
            </a:br>
            <a:r>
              <a:rPr kumimoji="1" lang="fr-FR" sz="1000" b="1" i="1" dirty="0" smtClean="0">
                <a:solidFill>
                  <a:srgbClr val="FFFFFF"/>
                </a:solidFill>
              </a:rPr>
              <a:t>@gbillois</a:t>
            </a:r>
          </a:p>
          <a:p>
            <a:pPr algn="r">
              <a:spcBef>
                <a:spcPct val="50000"/>
              </a:spcBef>
            </a:pPr>
            <a:endParaRPr kumimoji="1" lang="fr-FR" sz="1000" dirty="0" smtClean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endParaRPr kumimoji="1" lang="fr-FR" sz="1000" dirty="0" smtClean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Chadi HANTOUCHE</a:t>
            </a:r>
            <a:endParaRPr kumimoji="1" lang="fr-FR" sz="1000" dirty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Manager</a:t>
            </a:r>
            <a:endParaRPr kumimoji="1" lang="fr-FR" sz="1000" dirty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r>
              <a:rPr kumimoji="1" lang="fr-FR" sz="1000" dirty="0" smtClean="0">
                <a:solidFill>
                  <a:srgbClr val="FFFFFF"/>
                </a:solidFill>
              </a:rPr>
              <a:t>chadi.hantouche@solucom.fr</a:t>
            </a:r>
          </a:p>
          <a:p>
            <a:pPr algn="r">
              <a:spcBef>
                <a:spcPct val="50000"/>
              </a:spcBef>
            </a:pPr>
            <a:r>
              <a:rPr kumimoji="1" lang="fr-FR" sz="1000" b="1" i="1" dirty="0" smtClean="0">
                <a:solidFill>
                  <a:srgbClr val="FFFFFF"/>
                </a:solidFill>
              </a:rPr>
              <a:t>@</a:t>
            </a:r>
            <a:r>
              <a:rPr kumimoji="1" lang="fr-FR" sz="1000" b="1" i="1" dirty="0" err="1" smtClean="0">
                <a:solidFill>
                  <a:srgbClr val="FFFFFF"/>
                </a:solidFill>
              </a:rPr>
              <a:t>chadihantouche</a:t>
            </a:r>
            <a:endParaRPr kumimoji="1" lang="fr-FR" sz="1000" b="1" i="1" dirty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endParaRPr kumimoji="1" lang="fr-FR" sz="1000" dirty="0">
              <a:solidFill>
                <a:srgbClr val="FFFFFF"/>
              </a:solidFill>
            </a:endParaRPr>
          </a:p>
          <a:p>
            <a:pPr algn="r">
              <a:spcBef>
                <a:spcPct val="50000"/>
              </a:spcBef>
            </a:pPr>
            <a:endParaRPr kumimoji="1" lang="fr-FR" sz="1000" dirty="0">
              <a:solidFill>
                <a:srgbClr val="FFFFFF"/>
              </a:solidFill>
            </a:endParaRPr>
          </a:p>
        </p:txBody>
      </p:sp>
      <p:sp>
        <p:nvSpPr>
          <p:cNvPr id="10" name="s1"/>
          <p:cNvSpPr txBox="1">
            <a:spLocks noChangeArrowheads="1"/>
          </p:cNvSpPr>
          <p:nvPr/>
        </p:nvSpPr>
        <p:spPr bwMode="auto">
          <a:xfrm>
            <a:off x="7545391" y="2852936"/>
            <a:ext cx="2160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973A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1" lang="fr-FR" sz="1000" b="1" u="sng" dirty="0" smtClean="0">
                <a:solidFill>
                  <a:srgbClr val="FFFFFF"/>
                </a:solidFill>
              </a:rPr>
              <a:t>Contacts</a:t>
            </a:r>
            <a:endParaRPr kumimoji="1" lang="fr-FR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7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objets connectés se développent dans tous les </a:t>
            </a:r>
            <a:r>
              <a:rPr lang="fr-FR" dirty="0" smtClean="0"/>
              <a:t>domaines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16496" y="1660554"/>
            <a:ext cx="4032448" cy="19442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14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0460" y="1052741"/>
            <a:ext cx="4038484" cy="536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 smtClean="0">
                <a:solidFill>
                  <a:srgbClr val="00477F"/>
                </a:solidFill>
              </a:rPr>
              <a:t>Maison &amp; Domotique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10460" y="4516770"/>
            <a:ext cx="4032448" cy="1944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endParaRPr kumimoji="1" lang="fr-FR" sz="1400" kern="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457056" y="1660554"/>
            <a:ext cx="4032448" cy="19442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endParaRPr lang="fr-FR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50226" y="1052737"/>
            <a:ext cx="4039278" cy="536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lang="fr-FR" sz="1400" b="1" dirty="0" smtClean="0">
                <a:solidFill>
                  <a:srgbClr val="00477F"/>
                </a:solidFill>
              </a:rPr>
              <a:t>Sécurité physique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451020" y="4516770"/>
            <a:ext cx="4032448" cy="1944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endParaRPr lang="fr-FR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50226" y="3908960"/>
            <a:ext cx="4039278" cy="536129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lang="fr-FR" sz="1400" b="1" dirty="0" smtClean="0">
                <a:solidFill>
                  <a:srgbClr val="00477F"/>
                </a:solidFill>
              </a:rPr>
              <a:t>Santé &amp; Bien-être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pic>
        <p:nvPicPr>
          <p:cNvPr id="12" name="Picture 15" descr="C:\Users\saban\Desktop\Stage Smart Benjamin\1 - Formalisation du sujet\2 - Images pour présentation\ampoule_w_6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0" y="1823637"/>
            <a:ext cx="866873" cy="65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96264" y="2455079"/>
            <a:ext cx="903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Ampoules</a:t>
            </a:r>
            <a:endParaRPr lang="fr-FR" sz="1200" dirty="0"/>
          </a:p>
        </p:txBody>
      </p:sp>
      <p:pic>
        <p:nvPicPr>
          <p:cNvPr id="14" name="Picture 8" descr="W:\Projets internes\GSDays 2015\1 - Réalisation\2 - Images\Ne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88" y="1842238"/>
            <a:ext cx="612953" cy="61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47171" y="2455079"/>
            <a:ext cx="141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Thermostats</a:t>
            </a:r>
            <a:endParaRPr lang="fr-FR" sz="1200" dirty="0"/>
          </a:p>
        </p:txBody>
      </p:sp>
      <p:pic>
        <p:nvPicPr>
          <p:cNvPr id="16" name="Picture 21" descr="W:\Projets internes\GSDays 2015\1 - Réalisation\2 - Images\kinsa-smart-thermomet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6"/>
          <a:stretch/>
        </p:blipFill>
        <p:spPr bwMode="auto">
          <a:xfrm>
            <a:off x="5645951" y="4521005"/>
            <a:ext cx="646139" cy="8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184840" y="5342702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Thermomètre</a:t>
            </a:r>
            <a:endParaRPr lang="fr-FR" sz="1200" dirty="0"/>
          </a:p>
        </p:txBody>
      </p:sp>
      <p:pic>
        <p:nvPicPr>
          <p:cNvPr id="18" name="Picture 9" descr="C:\Users\saban\Desktop\Stage Smart Benjamin\1 - Formalisation du sujet\Images pour présentation\lg-55ea9800-curved-oled-tv-medium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64" y="1774156"/>
            <a:ext cx="911087" cy="74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226762" y="2455079"/>
            <a:ext cx="970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Télévisions</a:t>
            </a:r>
            <a:endParaRPr lang="fr-FR" sz="1200" dirty="0"/>
          </a:p>
        </p:txBody>
      </p:sp>
      <p:pic>
        <p:nvPicPr>
          <p:cNvPr id="20" name="Picture 12" descr="C:\Users\saban\Desktop\Stage Smart Benjamin\1 - Formalisation du sujet\2 - Images pour présentation\sonosplay5wif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7" y="2728281"/>
            <a:ext cx="733453" cy="55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973416" y="3211623"/>
            <a:ext cx="955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Enceintes</a:t>
            </a:r>
            <a:endParaRPr lang="fr-FR" sz="1200" dirty="0"/>
          </a:p>
        </p:txBody>
      </p:sp>
      <p:pic>
        <p:nvPicPr>
          <p:cNvPr id="22" name="Picture 2" descr="W:\Projets internes\GSDays 2015\1 - Réalisation\2 - Images\Goji loc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15" y="1706493"/>
            <a:ext cx="573931" cy="57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973525" y="2447485"/>
            <a:ext cx="88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Serrure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821121" y="6146378"/>
            <a:ext cx="115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Bracelets</a:t>
            </a:r>
            <a:endParaRPr lang="fr-FR" sz="1400" dirty="0"/>
          </a:p>
        </p:txBody>
      </p:sp>
      <p:pic>
        <p:nvPicPr>
          <p:cNvPr id="26" name="Picture 3" descr="W:\Projets internes\GSDays 2015\1 - Réalisation\2 - Images\detecteur-de-fumee-nest-detacti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00" y="1721330"/>
            <a:ext cx="779462" cy="5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984998" y="2447485"/>
            <a:ext cx="140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Détecteur de fumée</a:t>
            </a:r>
            <a:endParaRPr lang="fr-FR" sz="1200" dirty="0"/>
          </a:p>
        </p:txBody>
      </p:sp>
      <p:pic>
        <p:nvPicPr>
          <p:cNvPr id="28" name="Picture 2" descr="W:\Projets internes\GSDays 2015\1 - Réalisation\2 - Images\webcam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10" y="1786369"/>
            <a:ext cx="673041" cy="41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533262" y="2447485"/>
            <a:ext cx="121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Caméra de surveillance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874548" y="5263336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Voitures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81877" y="5263336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Capteur vélo</a:t>
            </a:r>
            <a:endParaRPr lang="fr-FR" sz="1200" dirty="0"/>
          </a:p>
        </p:txBody>
      </p:sp>
      <p:pic>
        <p:nvPicPr>
          <p:cNvPr id="34" name="Picture 5" descr="W:\Projets internes\GSDays 2015\1 - Réalisation\2 - Images\hapifork-food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68" y="4639964"/>
            <a:ext cx="978630" cy="57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634021" y="5342702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Fourchettes</a:t>
            </a:r>
            <a:endParaRPr lang="fr-FR" sz="1200" dirty="0"/>
          </a:p>
        </p:txBody>
      </p:sp>
      <p:pic>
        <p:nvPicPr>
          <p:cNvPr id="36" name="Picture 2" descr="W:\Projets internes\GSDays 2015\1 - Réalisation\2 - Images\tensiometre-connecte-archos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15937" r="20259" b="19034"/>
          <a:stretch/>
        </p:blipFill>
        <p:spPr bwMode="auto">
          <a:xfrm>
            <a:off x="8544876" y="4488767"/>
            <a:ext cx="742834" cy="88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8132113" y="5342702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Tensiomètre</a:t>
            </a:r>
            <a:endParaRPr lang="fr-FR" sz="1400" dirty="0" smtClean="0"/>
          </a:p>
        </p:txBody>
      </p:sp>
      <p:sp>
        <p:nvSpPr>
          <p:cNvPr id="39" name="ZoneTexte 38"/>
          <p:cNvSpPr txBox="1"/>
          <p:nvPr/>
        </p:nvSpPr>
        <p:spPr>
          <a:xfrm>
            <a:off x="6828233" y="6146378"/>
            <a:ext cx="2852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Capteur cardiaque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58260" y="6175647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Lunettes</a:t>
            </a:r>
            <a:endParaRPr lang="fr-FR" sz="1200" dirty="0"/>
          </a:p>
        </p:txBody>
      </p:sp>
      <p:pic>
        <p:nvPicPr>
          <p:cNvPr id="1032" name="Picture 8" descr="W:\Projets internes\GSDays 2015\1 - Réalisation\2 - Images\samsung_gear_s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65" y="4696737"/>
            <a:ext cx="929663" cy="53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649616" y="5263336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Montres</a:t>
            </a:r>
            <a:endParaRPr lang="fr-FR" sz="1200" dirty="0"/>
          </a:p>
        </p:txBody>
      </p:sp>
      <p:pic>
        <p:nvPicPr>
          <p:cNvPr id="49" name="Picture 7" descr="W:\Projets internes\GSDays 2015\1 - Réalisation\2 - Images\Mothersens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66" y="2764580"/>
            <a:ext cx="896699" cy="47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2522070" y="3211623"/>
            <a:ext cx="121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Trackers</a:t>
            </a:r>
            <a:endParaRPr lang="fr-FR" sz="1200" dirty="0"/>
          </a:p>
        </p:txBody>
      </p:sp>
      <p:pic>
        <p:nvPicPr>
          <p:cNvPr id="1033" name="Picture 9" descr="W:\Projets internes\GSDays 2015\1 - Réalisation\2 - Images\poussette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95" y="5532113"/>
            <a:ext cx="633191" cy="63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2375396" y="6175647"/>
            <a:ext cx="156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Poussettes</a:t>
            </a:r>
            <a:endParaRPr lang="fr-FR" sz="1200" dirty="0"/>
          </a:p>
        </p:txBody>
      </p:sp>
      <p:pic>
        <p:nvPicPr>
          <p:cNvPr id="1026" name="Picture 2" descr="W:\Projets internes\GSDays 2015\1 - Réalisation\2 - Images\Smart-Key (1)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20" y="2645688"/>
            <a:ext cx="1002867" cy="62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6663139" y="3262793"/>
            <a:ext cx="88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Porte-clés</a:t>
            </a:r>
            <a:endParaRPr lang="fr-FR" sz="1200" dirty="0"/>
          </a:p>
        </p:txBody>
      </p:sp>
      <p:pic>
        <p:nvPicPr>
          <p:cNvPr id="40" name="Picture 3" descr="W:\Projets internes\GSDays 2015\1 - Réalisation\2 - Images\bitlock-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2F3EE"/>
              </a:clrFrom>
              <a:clrTo>
                <a:srgbClr val="F2F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45" y="2657159"/>
            <a:ext cx="1193121" cy="60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7771291" y="3262793"/>
            <a:ext cx="88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Cadenas</a:t>
            </a:r>
            <a:endParaRPr lang="fr-FR" sz="1200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10460" y="3908960"/>
            <a:ext cx="4032448" cy="5361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lang="fr-FR" sz="1400" b="1" dirty="0">
                <a:solidFill>
                  <a:srgbClr val="00477F"/>
                </a:solidFill>
              </a:rPr>
              <a:t>Mobilité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pic>
        <p:nvPicPr>
          <p:cNvPr id="41" name="Picture 2" descr="http://www.whatsonxiamen.com/ent_images/bf24bdeacd9168bf726df313_e-bike%202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4" y="4542862"/>
            <a:ext cx="950023" cy="71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arehathway.com/work/notify/images/google-glas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167" y="5805264"/>
            <a:ext cx="894547" cy="37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www.w3c.fr/wp-content/uploads/2013/03/mbAkY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7" y="4509120"/>
            <a:ext cx="1165668" cy="7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1.sharperimage.com/si/img/productImages/202723/202723-z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92" y="5599071"/>
            <a:ext cx="928351" cy="63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co-conscient.com/wp-content/uploads/2014/05/bracelets_withings_bleu_noir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24" y="5615830"/>
            <a:ext cx="676690" cy="54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23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28822789"/>
              </p:ext>
            </p:extLst>
          </p:nvPr>
        </p:nvGraphicFramePr>
        <p:xfrm>
          <a:off x="5600165" y="3386985"/>
          <a:ext cx="3600401" cy="25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45369337"/>
              </p:ext>
            </p:extLst>
          </p:nvPr>
        </p:nvGraphicFramePr>
        <p:xfrm>
          <a:off x="696338" y="1658480"/>
          <a:ext cx="4197075" cy="354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milliards d’objets connectés sont annoncés pour 2020…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951288" y="1960111"/>
            <a:ext cx="4845792" cy="72008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spcBef>
                <a:spcPct val="80000"/>
              </a:spcBef>
              <a:buClr>
                <a:srgbClr val="9CB9D8"/>
              </a:buClr>
              <a:buSzPct val="90000"/>
              <a:buFont typeface="Wingdings" pitchFamily="2" charset="2"/>
              <a:buNone/>
            </a:pPr>
            <a:r>
              <a:rPr kumimoji="0" lang="fr-FR" sz="2000" b="1" dirty="0" smtClean="0">
                <a:solidFill>
                  <a:srgbClr val="00477F"/>
                </a:solidFill>
                <a:cs typeface="Arial" charset="0"/>
              </a:rPr>
              <a:t>Certaines estimations sont </a:t>
            </a:r>
            <a:br>
              <a:rPr kumimoji="0" lang="fr-FR" sz="2000" b="1" dirty="0" smtClean="0">
                <a:solidFill>
                  <a:srgbClr val="00477F"/>
                </a:solidFill>
                <a:cs typeface="Arial" charset="0"/>
              </a:rPr>
            </a:br>
            <a:r>
              <a:rPr kumimoji="0" lang="fr-FR" sz="2000" b="1" dirty="0" smtClean="0">
                <a:solidFill>
                  <a:srgbClr val="00477F"/>
                </a:solidFill>
                <a:cs typeface="Arial" charset="0"/>
              </a:rPr>
              <a:t>très élevées…</a:t>
            </a:r>
            <a:endParaRPr kumimoji="0" lang="fr-FR" sz="2000" b="1" dirty="0" smtClean="0">
              <a:solidFill>
                <a:srgbClr val="B00058"/>
              </a:solidFill>
              <a:cs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76536" y="5118071"/>
            <a:ext cx="4176464" cy="88054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spcBef>
                <a:spcPct val="80000"/>
              </a:spcBef>
              <a:buClr>
                <a:srgbClr val="9CB9D8"/>
              </a:buClr>
              <a:buSzPct val="90000"/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00477F"/>
                </a:solidFill>
                <a:cs typeface="Arial" charset="0"/>
              </a:rPr>
              <a:t>… et d’autres </a:t>
            </a:r>
            <a:r>
              <a:rPr kumimoji="0" lang="fr-FR" sz="2000" b="1" dirty="0" smtClean="0">
                <a:solidFill>
                  <a:srgbClr val="00477F"/>
                </a:solidFill>
                <a:cs typeface="Arial" charset="0"/>
              </a:rPr>
              <a:t>plus modérées !</a:t>
            </a:r>
          </a:p>
        </p:txBody>
      </p:sp>
      <p:pic>
        <p:nvPicPr>
          <p:cNvPr id="23" name="Picture 4" descr="http://cloudtimes.org/wp-content/uploads/2012/04/Gartner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81" y="4344434"/>
            <a:ext cx="922041" cy="2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mubaloo.com/perch/resources/abi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31074" r="15618" b="37852"/>
          <a:stretch/>
        </p:blipFill>
        <p:spPr bwMode="auto">
          <a:xfrm>
            <a:off x="6883252" y="3496396"/>
            <a:ext cx="1262643" cy="3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theinquirer.net/img/7576/Cisco-new-logo-should-be.gif?124133210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2" y="3234599"/>
            <a:ext cx="865969" cy="6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azagame.fr/wp-content/uploads/2012/01/logo-idate-e132687935239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0" y="2445413"/>
            <a:ext cx="852902" cy="4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cdn.patch.com/users/susan.petroni@patch.com/2014/08/53e1145a8205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7" y="1900385"/>
            <a:ext cx="1025704" cy="3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59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…mais des projets et des expérimentations sont bien là !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16496" y="1660554"/>
            <a:ext cx="4032448" cy="19442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Projet lancé par le </a:t>
            </a:r>
            <a:r>
              <a:rPr lang="fr-FR" sz="1400" b="1" dirty="0" smtClean="0">
                <a:solidFill>
                  <a:schemeClr val="bg2"/>
                </a:solidFill>
                <a:latin typeface="+mn-lt"/>
              </a:rPr>
              <a:t>ministère de l'Écologie, du Développement durable et de l’Énergie</a:t>
            </a:r>
            <a:r>
              <a:rPr lang="fr-FR" sz="1400" dirty="0" smtClean="0"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pour préparer les acteurs du transport au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déploiement </a:t>
            </a:r>
            <a:r>
              <a:rPr lang="fr-FR" sz="1400" b="1" dirty="0" smtClean="0">
                <a:solidFill>
                  <a:schemeClr val="bg2"/>
                </a:solidFill>
                <a:latin typeface="+mn-lt"/>
              </a:rPr>
              <a:t>de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Systèmes de Transport </a:t>
            </a:r>
            <a:r>
              <a:rPr lang="fr-FR" sz="1400" b="1" dirty="0" smtClean="0">
                <a:solidFill>
                  <a:schemeClr val="bg2"/>
                </a:solidFill>
                <a:latin typeface="+mn-lt"/>
              </a:rPr>
              <a:t>Intelligents coopératifs.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0460" y="1052741"/>
            <a:ext cx="4038484" cy="536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 smtClean="0">
                <a:solidFill>
                  <a:srgbClr val="00477F"/>
                </a:solidFill>
              </a:rPr>
              <a:t>Scoop@f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10460" y="4516770"/>
            <a:ext cx="4032448" cy="1944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r>
              <a:rPr lang="fr-FR" sz="1400" b="1" dirty="0">
                <a:solidFill>
                  <a:schemeClr val="bg2"/>
                </a:solidFill>
                <a:latin typeface="+mn-lt"/>
              </a:rPr>
              <a:t>AXA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offre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un bracelet connecté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aux 1000 premiers </a:t>
            </a:r>
            <a:r>
              <a:rPr kumimoji="1" lang="fr-FR" sz="1400" kern="0" dirty="0" smtClean="0">
                <a:solidFill>
                  <a:srgbClr val="5F5F5F"/>
                </a:solidFill>
                <a:latin typeface="+mn-lt"/>
              </a:rPr>
              <a:t>souscripteurs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de la complémentaire santé </a:t>
            </a:r>
            <a:r>
              <a:rPr kumimoji="1" lang="fr-FR" sz="1400" kern="0" dirty="0" err="1">
                <a:solidFill>
                  <a:srgbClr val="00477F"/>
                </a:solidFill>
                <a:latin typeface="+mn-lt"/>
              </a:rPr>
              <a:t>Modulango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6496" y="3908960"/>
            <a:ext cx="4032448" cy="536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 smtClean="0">
                <a:solidFill>
                  <a:srgbClr val="00477F"/>
                </a:solidFill>
              </a:rPr>
              <a:t>AXA </a:t>
            </a:r>
            <a:r>
              <a:rPr kumimoji="1" lang="fr-FR" sz="1400" b="1" dirty="0">
                <a:solidFill>
                  <a:srgbClr val="00477F"/>
                </a:solidFill>
              </a:rPr>
              <a:t>+ </a:t>
            </a:r>
            <a:r>
              <a:rPr kumimoji="1" lang="fr-FR" sz="1400" b="1" dirty="0" err="1" smtClean="0">
                <a:solidFill>
                  <a:srgbClr val="00477F"/>
                </a:solidFill>
              </a:rPr>
              <a:t>Withings</a:t>
            </a:r>
            <a:endParaRPr kumimoji="1" lang="fr-FR" sz="1400" b="1" dirty="0">
              <a:solidFill>
                <a:srgbClr val="00477F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457056" y="1660554"/>
            <a:ext cx="4032448" cy="19442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r>
              <a:rPr lang="fr-FR" sz="1400" b="1" dirty="0">
                <a:solidFill>
                  <a:schemeClr val="bg2"/>
                </a:solidFill>
                <a:latin typeface="+mn-lt"/>
              </a:rPr>
              <a:t>Allianz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s’associe avec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Nest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pour offrir à chaque nouveau souscripteur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un détecteur de fumée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50226" y="1052737"/>
            <a:ext cx="4039278" cy="53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Allianz + Nest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451020" y="4516770"/>
            <a:ext cx="4032448" cy="19442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/>
          <a:p>
            <a:pPr algn="just"/>
            <a:r>
              <a:rPr lang="fr-FR" sz="1400" b="1" dirty="0">
                <a:solidFill>
                  <a:schemeClr val="bg2"/>
                </a:solidFill>
                <a:latin typeface="+mn-lt"/>
              </a:rPr>
              <a:t>BMW</a:t>
            </a:r>
            <a:r>
              <a:rPr lang="fr-FR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innovation a présenté au CES 2015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un modèle de voiture </a:t>
            </a:r>
            <a:r>
              <a:rPr kumimoji="1" lang="fr-FR" sz="1400" kern="0" dirty="0">
                <a:solidFill>
                  <a:srgbClr val="5F5F5F"/>
                </a:solidFill>
                <a:latin typeface="+mn-lt"/>
              </a:rPr>
              <a:t>pouvant être </a:t>
            </a:r>
            <a:r>
              <a:rPr lang="fr-FR" sz="1400" b="1" dirty="0">
                <a:solidFill>
                  <a:schemeClr val="bg2"/>
                </a:solidFill>
                <a:latin typeface="+mn-lt"/>
              </a:rPr>
              <a:t>contrôlé par une montre connectée.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50226" y="3908960"/>
            <a:ext cx="4039278" cy="536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kumimoji="1" lang="fr-FR" sz="1400" b="1" dirty="0">
                <a:solidFill>
                  <a:srgbClr val="00477F"/>
                </a:solidFill>
              </a:rPr>
              <a:t>BMW + Samsung</a:t>
            </a:r>
          </a:p>
        </p:txBody>
      </p:sp>
      <p:pic>
        <p:nvPicPr>
          <p:cNvPr id="2050" name="Picture 2" descr="W:\Projets internes\GSDays 2015\1 - Réalisation\2 - Images\nest_Allian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81" y="252662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Projets internes\GSDays 2015\1 - Réalisation\2 - Images\logo-allia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8" y="2858687"/>
            <a:ext cx="1507857" cy="5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Projets internes\GSDays 2015\1 - Réalisation\2 - Images\withings puls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7" y="5661157"/>
            <a:ext cx="1078000" cy="7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Projets internes\GSDays 2015\1 - Réalisation\2 - Images\Logo-Ax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5536102"/>
            <a:ext cx="794453" cy="7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:\Projets internes\GSDays 2015\1 - Réalisation\2 - Images\samsung_gear_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32" y="5554017"/>
            <a:ext cx="1324528" cy="75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W:\Projets internes\GSDays 2015\1 - Réalisation\2 - Images\2000px-BMW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3" y="5560751"/>
            <a:ext cx="765473" cy="7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:\Projets internes\GSDays 2015\1 - Réalisation\2 - Images\noun_53241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5"/>
          <a:stretch/>
        </p:blipFill>
        <p:spPr bwMode="auto">
          <a:xfrm>
            <a:off x="2835597" y="2625048"/>
            <a:ext cx="969228" cy="8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:\Projets internes\GSDays 2015\1 - Réalisation\2 - Images\Bloc-marque_MEDDE-RVB_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8"/>
          <a:stretch/>
        </p:blipFill>
        <p:spPr bwMode="auto">
          <a:xfrm>
            <a:off x="839505" y="2866203"/>
            <a:ext cx="947510" cy="5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saban\Downloads\noun_53573_cc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3" b="21541"/>
          <a:stretch/>
        </p:blipFill>
        <p:spPr bwMode="auto">
          <a:xfrm>
            <a:off x="2094957" y="2824033"/>
            <a:ext cx="669490" cy="5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aban\Downloads\noun_53573_cc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3" b="21541"/>
          <a:stretch/>
        </p:blipFill>
        <p:spPr bwMode="auto">
          <a:xfrm>
            <a:off x="2094957" y="5650200"/>
            <a:ext cx="669490" cy="5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aban\Downloads\noun_53573_cc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3" b="21541"/>
          <a:stretch/>
        </p:blipFill>
        <p:spPr bwMode="auto">
          <a:xfrm>
            <a:off x="7187222" y="2824033"/>
            <a:ext cx="669490" cy="5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aban\Downloads\noun_53573_cc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3" b="21541"/>
          <a:stretch/>
        </p:blipFill>
        <p:spPr bwMode="auto">
          <a:xfrm>
            <a:off x="7187222" y="5650200"/>
            <a:ext cx="669490" cy="5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778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61099" y="967728"/>
            <a:ext cx="9202534" cy="5616624"/>
            <a:chOff x="757919" y="1279291"/>
            <a:chExt cx="8031761" cy="5169874"/>
          </a:xfrm>
        </p:grpSpPr>
        <p:sp>
          <p:nvSpPr>
            <p:cNvPr id="39" name="Ellipse 38"/>
            <p:cNvSpPr/>
            <p:nvPr/>
          </p:nvSpPr>
          <p:spPr>
            <a:xfrm>
              <a:off x="757919" y="1279296"/>
              <a:ext cx="8031761" cy="516986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848548" y="1279291"/>
              <a:ext cx="7840823" cy="504696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Connecteur droit 51"/>
          <p:cNvCxnSpPr>
            <a:stCxn id="38" idx="7"/>
            <a:endCxn id="38" idx="3"/>
          </p:cNvCxnSpPr>
          <p:nvPr/>
        </p:nvCxnSpPr>
        <p:spPr>
          <a:xfrm flipH="1">
            <a:off x="1780581" y="1770709"/>
            <a:ext cx="6352479" cy="3877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38" idx="1"/>
          </p:cNvCxnSpPr>
          <p:nvPr/>
        </p:nvCxnSpPr>
        <p:spPr>
          <a:xfrm>
            <a:off x="1780581" y="1770709"/>
            <a:ext cx="6384596" cy="3877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921875" cy="927101"/>
          </a:xfrm>
        </p:spPr>
        <p:txBody>
          <a:bodyPr/>
          <a:lstStyle/>
          <a:p>
            <a:r>
              <a:rPr lang="fr-FR" dirty="0" smtClean="0"/>
              <a:t>Les familles de risques sont communes à tous les types d’objets</a:t>
            </a:r>
            <a:endParaRPr lang="fr-FR" dirty="0"/>
          </a:p>
        </p:txBody>
      </p:sp>
      <p:sp>
        <p:nvSpPr>
          <p:cNvPr id="118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669088"/>
            <a:ext cx="9921875" cy="188912"/>
          </a:xfrm>
        </p:spPr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pic>
        <p:nvPicPr>
          <p:cNvPr id="130" name="Picture 6" descr="C:\Users\saban\Desktop\Stage Smart Benjamin\1 - Formalisation du sujet\Images pour présentation\smartwatch-main-image-620x4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26" y="4418981"/>
            <a:ext cx="855081" cy="6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9" descr="W:\Projets internes\GSDays 2015\1 - Réalisation\2 - Images\pousset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64" y="1900821"/>
            <a:ext cx="633191" cy="63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" descr="W:\Projets internes\GSDays 2015\1 - Réalisation\2 - Images\capteur-cardiaque-multifoncti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21862" r="12203" b="25103"/>
          <a:stretch/>
        </p:blipFill>
        <p:spPr bwMode="auto">
          <a:xfrm>
            <a:off x="4603619" y="1451188"/>
            <a:ext cx="708324" cy="5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W:\Projets internes\GSDays 2015\1 - Réalisation\2 - Images\tensiometre-connecte-archos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15937" r="20259" b="19034"/>
          <a:stretch/>
        </p:blipFill>
        <p:spPr bwMode="auto">
          <a:xfrm>
            <a:off x="6355852" y="1257241"/>
            <a:ext cx="623131" cy="7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1" descr="W:\Projets internes\GSDays 2015\1 - Réalisation\2 - Images\kinsa-smart-thermomete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6"/>
          <a:stretch/>
        </p:blipFill>
        <p:spPr bwMode="auto">
          <a:xfrm>
            <a:off x="2944181" y="1243799"/>
            <a:ext cx="646139" cy="8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ZoneTexte 135"/>
          <p:cNvSpPr txBox="1"/>
          <p:nvPr/>
        </p:nvSpPr>
        <p:spPr>
          <a:xfrm>
            <a:off x="4152154" y="1851065"/>
            <a:ext cx="1546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Capteur cardiaque </a:t>
            </a:r>
            <a:endParaRPr lang="fr-FR" sz="1050" dirty="0"/>
          </a:p>
        </p:txBody>
      </p:sp>
      <p:sp>
        <p:nvSpPr>
          <p:cNvPr id="4" name="Rectangle 3"/>
          <p:cNvSpPr/>
          <p:nvPr/>
        </p:nvSpPr>
        <p:spPr>
          <a:xfrm>
            <a:off x="2714054" y="2021746"/>
            <a:ext cx="1029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Thermomètre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1532" y="1856309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Tensiomètre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6983" y="2508828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Poussette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1312" y="3714879"/>
            <a:ext cx="6126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Voiture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532" y="5009798"/>
            <a:ext cx="13115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Montre connectée</a:t>
            </a:r>
          </a:p>
        </p:txBody>
      </p:sp>
      <p:pic>
        <p:nvPicPr>
          <p:cNvPr id="141" name="Picture 2" descr="C:\Users\saban\Desktop\Stage Smart Benjamin\1 - Formalisation du sujet\Images pour présentation\ampoule_w_6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3" y="2607143"/>
            <a:ext cx="838990" cy="6292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9" descr="C:\Users\saban\Desktop\Stage Smart Benjamin\1 - Formalisation du sujet\Images pour présentation\lg-55ea9800-curved-oled-tv-medium1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13" y="4104509"/>
            <a:ext cx="821621" cy="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W:\Projets internes\GSDays 2015\1 - Réalisation\2 - Images\Nest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9" y="2338737"/>
            <a:ext cx="469168" cy="4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ZoneTexte 143"/>
          <p:cNvSpPr txBox="1"/>
          <p:nvPr/>
        </p:nvSpPr>
        <p:spPr>
          <a:xfrm>
            <a:off x="595525" y="3153362"/>
            <a:ext cx="1098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Ampoules</a:t>
            </a:r>
            <a:endParaRPr lang="fr-FR" sz="1050" dirty="0"/>
          </a:p>
        </p:txBody>
      </p:sp>
      <p:sp>
        <p:nvSpPr>
          <p:cNvPr id="145" name="ZoneTexte 144"/>
          <p:cNvSpPr txBox="1"/>
          <p:nvPr/>
        </p:nvSpPr>
        <p:spPr>
          <a:xfrm>
            <a:off x="1432803" y="2774363"/>
            <a:ext cx="1568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Thermostats</a:t>
            </a:r>
            <a:endParaRPr lang="fr-FR" sz="105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910043" y="4638932"/>
            <a:ext cx="1568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Télévisions</a:t>
            </a:r>
            <a:endParaRPr lang="fr-FR" sz="1050" dirty="0"/>
          </a:p>
        </p:txBody>
      </p:sp>
      <p:pic>
        <p:nvPicPr>
          <p:cNvPr id="147" name="Picture 3" descr="W:\Projets internes\GSDays 2015\1 - Réalisation\2 - Images\detecteur-de-fumee-nest-detacti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84" y="5299905"/>
            <a:ext cx="779462" cy="54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W:\Projets internes\GSDays 2015\1 - Réalisation\2 - Images\Goji loc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84" y="5139425"/>
            <a:ext cx="573931" cy="5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W:\Projets internes\GSDays 2015\1 - Réalisation\2 - Images\webcam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88" y="5233662"/>
            <a:ext cx="673041" cy="4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ZoneTexte 149"/>
          <p:cNvSpPr txBox="1"/>
          <p:nvPr/>
        </p:nvSpPr>
        <p:spPr>
          <a:xfrm>
            <a:off x="2822573" y="5752352"/>
            <a:ext cx="889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Serrure</a:t>
            </a:r>
            <a:endParaRPr lang="fr-FR" sz="1050" dirty="0"/>
          </a:p>
        </p:txBody>
      </p:sp>
      <p:sp>
        <p:nvSpPr>
          <p:cNvPr id="151" name="ZoneTexte 150"/>
          <p:cNvSpPr txBox="1"/>
          <p:nvPr/>
        </p:nvSpPr>
        <p:spPr>
          <a:xfrm>
            <a:off x="3906885" y="5890647"/>
            <a:ext cx="2224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Détecteur de fumée</a:t>
            </a:r>
            <a:endParaRPr lang="fr-FR" sz="105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5329947" y="5713356"/>
            <a:ext cx="2573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Caméra de surveillance</a:t>
            </a:r>
            <a:endParaRPr lang="fr-FR" sz="105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2393388" y="2394633"/>
            <a:ext cx="5156006" cy="2760263"/>
            <a:chOff x="757919" y="1279291"/>
            <a:chExt cx="8031761" cy="5169874"/>
          </a:xfrm>
        </p:grpSpPr>
        <p:sp>
          <p:nvSpPr>
            <p:cNvPr id="56" name="Ellipse 55"/>
            <p:cNvSpPr/>
            <p:nvPr/>
          </p:nvSpPr>
          <p:spPr>
            <a:xfrm>
              <a:off x="757919" y="1279296"/>
              <a:ext cx="8031761" cy="5169869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848548" y="1279291"/>
              <a:ext cx="7840823" cy="504696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311943" y="2974775"/>
            <a:ext cx="187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fr-FR" sz="1400" b="1" dirty="0">
                <a:solidFill>
                  <a:srgbClr val="00477F"/>
                </a:solidFill>
                <a:cs typeface="Arial" pitchFamily="34" charset="0"/>
              </a:rPr>
              <a:t>Fuite de données à caractère personnel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0201" y="3159659"/>
            <a:ext cx="264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fr-FR" sz="1400" b="1" dirty="0">
                <a:solidFill>
                  <a:srgbClr val="00477F"/>
                </a:solidFill>
                <a:cs typeface="Arial" pitchFamily="34" charset="0"/>
              </a:rPr>
              <a:t>Perte de confidentialité et d’intégrité des mesures effectuées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7765" y="4018674"/>
            <a:ext cx="1835419" cy="52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fr-FR" sz="1400" b="1" dirty="0">
                <a:solidFill>
                  <a:srgbClr val="00477F"/>
                </a:solidFill>
                <a:cs typeface="Arial" pitchFamily="34" charset="0"/>
              </a:rPr>
              <a:t>Atteinte à la sûreté des </a:t>
            </a:r>
            <a:r>
              <a:rPr kumimoji="1" lang="fr-FR" sz="1400" b="1" dirty="0" smtClean="0">
                <a:solidFill>
                  <a:srgbClr val="00477F"/>
                </a:solidFill>
                <a:cs typeface="Arial" pitchFamily="34" charset="0"/>
              </a:rPr>
              <a:t>personnes</a:t>
            </a:r>
            <a:endParaRPr kumimoji="1" lang="fr-FR" sz="1400" b="1" dirty="0">
              <a:solidFill>
                <a:srgbClr val="00477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2949" y="2619806"/>
            <a:ext cx="1550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477F"/>
                </a:solidFill>
              </a:rPr>
              <a:t>Déni </a:t>
            </a:r>
            <a:r>
              <a:rPr lang="fr-FR" sz="1400" b="1" dirty="0">
                <a:solidFill>
                  <a:srgbClr val="00477F"/>
                </a:solidFill>
              </a:rPr>
              <a:t>de service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95974" y="4168110"/>
            <a:ext cx="1998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fr-FR" sz="1400" b="1" dirty="0">
                <a:solidFill>
                  <a:srgbClr val="00477F"/>
                </a:solidFill>
                <a:cs typeface="Arial" pitchFamily="34" charset="0"/>
              </a:rPr>
              <a:t>Contournement du contrôle d’accès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54591" y="3573342"/>
            <a:ext cx="2554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fr-FR" sz="1400" b="1" dirty="0">
                <a:solidFill>
                  <a:srgbClr val="00477F"/>
                </a:solidFill>
                <a:cs typeface="Arial" pitchFamily="34" charset="0"/>
              </a:rPr>
              <a:t>Atteinte à la disponibilité du détecteur/objet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6511" y="3494524"/>
            <a:ext cx="1627221" cy="5931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Maison et </a:t>
            </a:r>
            <a:endParaRPr lang="fr-FR" sz="1600" b="1" dirty="0" smtClean="0">
              <a:solidFill>
                <a:schemeClr val="bg2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domotique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4044762" y="937934"/>
            <a:ext cx="1949174" cy="593186"/>
          </a:xfrm>
          <a:prstGeom prst="round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</a:pPr>
            <a:r>
              <a:rPr lang="fr-FR" sz="1600" b="1" dirty="0">
                <a:solidFill>
                  <a:schemeClr val="bg2"/>
                </a:solidFill>
              </a:rPr>
              <a:t>Santé et </a:t>
            </a:r>
            <a:r>
              <a:rPr lang="fr-FR" sz="1600" b="1" dirty="0" smtClean="0">
                <a:solidFill>
                  <a:schemeClr val="bg2"/>
                </a:solidFill>
              </a:rPr>
              <a:t>bien-être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4205738" y="6152257"/>
            <a:ext cx="1627221" cy="551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</a:pPr>
            <a:r>
              <a:rPr lang="fr-FR" sz="1600" b="1" dirty="0" smtClean="0">
                <a:solidFill>
                  <a:schemeClr val="bg2"/>
                </a:solidFill>
              </a:rPr>
              <a:t>Sécurité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8579126" y="3515585"/>
            <a:ext cx="1294472" cy="551064"/>
          </a:xfrm>
          <a:prstGeom prst="round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 defTabSz="979488">
              <a:spcBef>
                <a:spcPct val="50000"/>
              </a:spcBef>
              <a:buClr>
                <a:srgbClr val="004780"/>
              </a:buClr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00477F"/>
                </a:solidFill>
              </a:rPr>
              <a:t>Mobilité</a:t>
            </a:r>
            <a:endParaRPr lang="fr-FR" sz="1600" b="1" dirty="0">
              <a:solidFill>
                <a:srgbClr val="00477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44762" y="4718036"/>
            <a:ext cx="1550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477F"/>
                </a:solidFill>
              </a:rPr>
              <a:t>…</a:t>
            </a:r>
            <a:endParaRPr lang="fr-FR" sz="1400" b="1" dirty="0">
              <a:solidFill>
                <a:srgbClr val="00477F"/>
              </a:solidFill>
            </a:endParaRPr>
          </a:p>
        </p:txBody>
      </p:sp>
      <p:pic>
        <p:nvPicPr>
          <p:cNvPr id="51" name="Picture 2" descr="http://www.quizz.biz/uploads/quizz/157239/20_76T2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667" b="87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" t="25032" r="2520" b="13238"/>
          <a:stretch/>
        </p:blipFill>
        <p:spPr bwMode="auto">
          <a:xfrm flipH="1">
            <a:off x="7653182" y="3234670"/>
            <a:ext cx="761968" cy="4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1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1839000" y="3425327"/>
            <a:ext cx="6228000" cy="52378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4780"/>
              </a:buClr>
              <a:buFont typeface="Wingdings" pitchFamily="2" charset="2"/>
              <a:buChar char="§"/>
              <a:defRPr kumimoji="1"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22313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65000"/>
              <a:buFont typeface="Webdings" pitchFamily="18" charset="2"/>
              <a:buChar char="4"/>
              <a:defRPr kumimoji="1" sz="2000">
                <a:solidFill>
                  <a:srgbClr val="5F5F5F"/>
                </a:solidFill>
                <a:latin typeface="+mn-lt"/>
              </a:defRPr>
            </a:lvl2pPr>
            <a:lvl3pPr marL="1081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50000"/>
              <a:buFont typeface="Webdings" pitchFamily="18" charset="2"/>
              <a:buChar char="="/>
              <a:defRPr kumimoji="1" sz="1300">
                <a:solidFill>
                  <a:srgbClr val="5F5F5F"/>
                </a:solidFill>
                <a:latin typeface="+mn-lt"/>
              </a:defRPr>
            </a:lvl3pPr>
            <a:lvl4pPr marL="1344613" indent="-84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Font typeface="Microsoft Sans Serif" pitchFamily="34" charset="0"/>
              <a:buChar char="-"/>
              <a:defRPr kumimoji="1" sz="1000">
                <a:solidFill>
                  <a:srgbClr val="5F5F5F"/>
                </a:solidFill>
                <a:latin typeface="+mn-lt"/>
              </a:defRPr>
            </a:lvl4pPr>
            <a:lvl5pPr marL="16097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5pPr>
            <a:lvl6pPr marL="20669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6pPr>
            <a:lvl7pPr marL="25241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7pPr>
            <a:lvl8pPr marL="29813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8pPr>
            <a:lvl9pPr marL="3438525" indent="-85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780"/>
              </a:buClr>
              <a:buSzPct val="80000"/>
              <a:buChar char="•"/>
              <a:defRPr kumimoji="1" sz="8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600" kern="0" dirty="0" smtClean="0">
                <a:solidFill>
                  <a:schemeClr val="tx1"/>
                </a:solidFill>
              </a:rPr>
              <a:t>Un </a:t>
            </a:r>
            <a:r>
              <a:rPr lang="fr-FR" sz="1600" b="1" kern="0" dirty="0" smtClean="0">
                <a:solidFill>
                  <a:schemeClr val="bg2"/>
                </a:solidFill>
              </a:rPr>
              <a:t>élargissement du périmètre d’attaque</a:t>
            </a:r>
            <a:r>
              <a:rPr lang="fr-FR" sz="1600" kern="0" dirty="0" smtClean="0">
                <a:solidFill>
                  <a:schemeClr val="tx1"/>
                </a:solidFill>
              </a:rPr>
              <a:t> des cybercriminels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attaques possibles sur les objets connectés</a:t>
            </a:r>
            <a:endParaRPr lang="fr-FR" dirty="0"/>
          </a:p>
        </p:txBody>
      </p:sp>
      <p:sp>
        <p:nvSpPr>
          <p:cNvPr id="19" name="Espace réservé du pied de page 2"/>
          <p:cNvSpPr txBox="1">
            <a:spLocks/>
          </p:cNvSpPr>
          <p:nvPr/>
        </p:nvSpPr>
        <p:spPr bwMode="auto">
          <a:xfrm>
            <a:off x="-23739" y="6669088"/>
            <a:ext cx="9921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37" name="Rectangle à coins arrondis 8"/>
          <p:cNvSpPr>
            <a:spLocks noChangeArrowheads="1"/>
          </p:cNvSpPr>
          <p:nvPr/>
        </p:nvSpPr>
        <p:spPr bwMode="auto">
          <a:xfrm>
            <a:off x="215214" y="1717603"/>
            <a:ext cx="3204356" cy="1144170"/>
          </a:xfrm>
          <a:prstGeom prst="rect">
            <a:avLst/>
          </a:prstGeom>
          <a:solidFill>
            <a:schemeClr val="bg1"/>
          </a:solidFill>
          <a:ln w="19050">
            <a:solidFill>
              <a:srgbClr val="00477F"/>
            </a:solidFill>
          </a:ln>
          <a:effectLst/>
          <a:extLst/>
        </p:spPr>
        <p:txBody>
          <a:bodyPr anchor="t"/>
          <a:lstStyle/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endParaRPr kumimoji="1" lang="fr-FR" sz="11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Vol </a:t>
            </a:r>
            <a:r>
              <a:rPr kumimoji="1" lang="fr-FR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 données </a:t>
            </a:r>
            <a:r>
              <a:rPr kumimoji="1" lang="fr-FR" sz="1100" dirty="0">
                <a:latin typeface="Arial" pitchFamily="34" charset="0"/>
                <a:cs typeface="Arial" pitchFamily="34" charset="0"/>
              </a:rPr>
              <a:t>du porteur, </a:t>
            </a:r>
            <a:r>
              <a:rPr kumimoji="1" lang="fr-FR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contrôle du pacemaker</a:t>
            </a:r>
            <a:r>
              <a:rPr kumimoji="1" lang="fr-FR" sz="1100" dirty="0">
                <a:latin typeface="Arial" pitchFamily="34" charset="0"/>
                <a:cs typeface="Arial" pitchFamily="34" charset="0"/>
              </a:rPr>
              <a:t> (envoi de décharges capables de provoquer une crise cardiaque), possibilité de contaminer les autres pacemakers à 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portée.</a:t>
            </a:r>
            <a:endParaRPr kumimoji="1"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à coins arrondis 8"/>
          <p:cNvSpPr>
            <a:spLocks noChangeArrowheads="1"/>
          </p:cNvSpPr>
          <p:nvPr/>
        </p:nvSpPr>
        <p:spPr bwMode="auto">
          <a:xfrm>
            <a:off x="221020" y="4881255"/>
            <a:ext cx="3231912" cy="1061407"/>
          </a:xfrm>
          <a:prstGeom prst="rect">
            <a:avLst/>
          </a:prstGeom>
          <a:solidFill>
            <a:schemeClr val="bg1"/>
          </a:solidFill>
          <a:ln w="19050">
            <a:solidFill>
              <a:srgbClr val="00477F"/>
            </a:solidFill>
          </a:ln>
          <a:effectLst/>
          <a:extLst/>
        </p:spPr>
        <p:txBody>
          <a:bodyPr anchor="t"/>
          <a:lstStyle/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endParaRPr kumimoji="1" lang="fr-FR" sz="1100" dirty="0" smtClean="0">
              <a:latin typeface="Arial" pitchFamily="34" charset="0"/>
              <a:cs typeface="Arial" pitchFamily="34" charset="0"/>
            </a:endParaRPr>
          </a:p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Utilisation du navigateur Web pour prendre le </a:t>
            </a: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contrôle de la caméra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, modifier les </a:t>
            </a: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paramètres DNS 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et injecter des </a:t>
            </a: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virus dans d’autres applications.</a:t>
            </a:r>
            <a:endParaRPr kumimoji="1" lang="fr-FR" sz="11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5" descr="C:\Users\dahlab\AppData\Local\Microsoft\Windows\Temporary Internet Files\Content.IE5\WYM9I1I2\MC9004325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2" y="5735786"/>
            <a:ext cx="962535" cy="7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71" y="2432165"/>
            <a:ext cx="648072" cy="6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à coins arrondis 8"/>
          <p:cNvSpPr>
            <a:spLocks noChangeArrowheads="1"/>
          </p:cNvSpPr>
          <p:nvPr/>
        </p:nvSpPr>
        <p:spPr bwMode="auto">
          <a:xfrm>
            <a:off x="395949" y="1388552"/>
            <a:ext cx="2886102" cy="437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ffectLst/>
          <a:extLst/>
        </p:spPr>
        <p:txBody>
          <a:bodyPr anchor="t"/>
          <a:lstStyle/>
          <a:p>
            <a:pPr marL="88900" lvl="1" algn="ctr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200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kumimoji="1" lang="fr-FR" sz="1200" dirty="0">
                <a:latin typeface="Arial" pitchFamily="34" charset="0"/>
                <a:cs typeface="Arial" pitchFamily="34" charset="0"/>
              </a:rPr>
              <a:t>Hat USA 2014 : démonstration du hack d’un </a:t>
            </a:r>
            <a:r>
              <a:rPr kumimoji="1" lang="fr-FR" sz="12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pacemaker</a:t>
            </a:r>
            <a:r>
              <a:rPr kumimoji="1" lang="fr-FR" sz="12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200" b="1" dirty="0">
                <a:latin typeface="Arial" pitchFamily="34" charset="0"/>
                <a:cs typeface="Arial" pitchFamily="34" charset="0"/>
              </a:rPr>
              <a:t>à </a:t>
            </a:r>
            <a:r>
              <a:rPr kumimoji="1" lang="fr-FR" sz="1200" b="1" dirty="0" smtClean="0">
                <a:latin typeface="Arial" pitchFamily="34" charset="0"/>
                <a:cs typeface="Arial" pitchFamily="34" charset="0"/>
              </a:rPr>
              <a:t>distance</a:t>
            </a:r>
            <a:endParaRPr kumimoji="1"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à coins arrondis 8"/>
          <p:cNvSpPr>
            <a:spLocks noChangeArrowheads="1"/>
          </p:cNvSpPr>
          <p:nvPr/>
        </p:nvSpPr>
        <p:spPr bwMode="auto">
          <a:xfrm>
            <a:off x="6323038" y="1717603"/>
            <a:ext cx="3449954" cy="1144170"/>
          </a:xfrm>
          <a:prstGeom prst="rect">
            <a:avLst/>
          </a:prstGeom>
          <a:solidFill>
            <a:schemeClr val="bg1"/>
          </a:solidFill>
          <a:ln w="19050">
            <a:solidFill>
              <a:srgbClr val="00477F"/>
            </a:solidFill>
          </a:ln>
          <a:effectLst/>
          <a:extLst/>
        </p:spPr>
        <p:txBody>
          <a:bodyPr anchor="t"/>
          <a:lstStyle/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endParaRPr kumimoji="1" lang="fr-FR" sz="1100" dirty="0" smtClean="0">
              <a:latin typeface="Arial" pitchFamily="34" charset="0"/>
              <a:cs typeface="Arial" pitchFamily="34" charset="0"/>
            </a:endParaRPr>
          </a:p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100" dirty="0">
                <a:latin typeface="Arial" pitchFamily="34" charset="0"/>
                <a:cs typeface="Arial" pitchFamily="34" charset="0"/>
              </a:rPr>
              <a:t>Intrusion via le </a:t>
            </a:r>
            <a:r>
              <a:rPr kumimoji="1" lang="fr-FR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réseau mobile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 dans le bus </a:t>
            </a: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CAN, 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équipant toutes les nouvelles voitures fabriquées aux USA, pour contrôler totalement de la machine.</a:t>
            </a:r>
          </a:p>
        </p:txBody>
      </p:sp>
      <p:sp>
        <p:nvSpPr>
          <p:cNvPr id="38" name="Rectangle à coins arrondis 8"/>
          <p:cNvSpPr>
            <a:spLocks noChangeArrowheads="1"/>
          </p:cNvSpPr>
          <p:nvPr/>
        </p:nvSpPr>
        <p:spPr bwMode="auto">
          <a:xfrm>
            <a:off x="6445837" y="1340768"/>
            <a:ext cx="3204356" cy="485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ffectLst/>
          <a:extLst/>
        </p:spPr>
        <p:txBody>
          <a:bodyPr anchor="t"/>
          <a:lstStyle/>
          <a:p>
            <a:pPr marL="88900" lvl="1" algn="ctr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200" dirty="0">
                <a:latin typeface="Arial" pitchFamily="34" charset="0"/>
                <a:cs typeface="Arial" pitchFamily="34" charset="0"/>
              </a:rPr>
              <a:t>Black Hat USA 2014 : démonstration de la </a:t>
            </a:r>
            <a:r>
              <a:rPr kumimoji="1" lang="fr-FR" sz="12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prise de contrôle </a:t>
            </a:r>
            <a:r>
              <a:rPr kumimoji="1" lang="fr-FR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totale </a:t>
            </a:r>
            <a:r>
              <a:rPr kumimoji="1" lang="fr-FR" sz="12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d’un </a:t>
            </a:r>
            <a:r>
              <a:rPr kumimoji="1" lang="fr-FR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véhicule</a:t>
            </a:r>
            <a:endParaRPr kumimoji="1" lang="fr-FR" sz="1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 descr="http://www.quizz.biz/uploads/quizz/157239/20_76T2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7" b="87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" t="25032" r="2520" b="13238"/>
          <a:stretch/>
        </p:blipFill>
        <p:spPr bwMode="auto">
          <a:xfrm flipH="1">
            <a:off x="5391113" y="2431239"/>
            <a:ext cx="1014180" cy="6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à coins arrondis 8"/>
          <p:cNvSpPr>
            <a:spLocks noChangeArrowheads="1"/>
          </p:cNvSpPr>
          <p:nvPr/>
        </p:nvSpPr>
        <p:spPr bwMode="auto">
          <a:xfrm>
            <a:off x="394169" y="4398093"/>
            <a:ext cx="2885615" cy="6084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ffectLst/>
          <a:extLst/>
        </p:spPr>
        <p:txBody>
          <a:bodyPr anchor="t"/>
          <a:lstStyle/>
          <a:p>
            <a:pPr marL="88900" lvl="1" algn="ctr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200" dirty="0" smtClean="0">
                <a:latin typeface="Arial" pitchFamily="34" charset="0"/>
                <a:cs typeface="Arial" pitchFamily="34" charset="0"/>
              </a:rPr>
              <a:t>Black Hat USA 2014 : démonstration d’une intrusion sur une </a:t>
            </a:r>
            <a:r>
              <a:rPr kumimoji="1" lang="fr-FR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télévision connectée</a:t>
            </a:r>
          </a:p>
          <a:p>
            <a:pPr marL="88900" lvl="1" algn="ctr">
              <a:spcBef>
                <a:spcPct val="20000"/>
              </a:spcBef>
              <a:buClr>
                <a:schemeClr val="bg2"/>
              </a:buClr>
              <a:buSzPct val="90000"/>
            </a:pPr>
            <a:endParaRPr kumimoji="1" lang="fr-F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à coins arrondis 8"/>
          <p:cNvSpPr>
            <a:spLocks noChangeArrowheads="1"/>
          </p:cNvSpPr>
          <p:nvPr/>
        </p:nvSpPr>
        <p:spPr bwMode="auto">
          <a:xfrm>
            <a:off x="6323038" y="4881255"/>
            <a:ext cx="3449954" cy="1061408"/>
          </a:xfrm>
          <a:prstGeom prst="rect">
            <a:avLst/>
          </a:prstGeom>
          <a:solidFill>
            <a:schemeClr val="bg1"/>
          </a:solidFill>
          <a:ln w="19050">
            <a:solidFill>
              <a:srgbClr val="00477F"/>
            </a:solidFill>
          </a:ln>
          <a:effectLst/>
          <a:extLst/>
        </p:spPr>
        <p:txBody>
          <a:bodyPr anchor="t"/>
          <a:lstStyle/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endParaRPr kumimoji="1" lang="fr-FR" sz="1100" dirty="0" smtClean="0">
              <a:latin typeface="Arial" pitchFamily="34" charset="0"/>
              <a:cs typeface="Arial" pitchFamily="34" charset="0"/>
            </a:endParaRPr>
          </a:p>
          <a:p>
            <a:pPr marL="88900" lvl="1" algn="just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Démonstration d’attaques sur </a:t>
            </a:r>
            <a:r>
              <a:rPr kumimoji="1" lang="fr-FR" sz="11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les hubs de contrôle de la Smart Home </a:t>
            </a:r>
            <a:r>
              <a:rPr kumimoji="1" lang="fr-FR" sz="1100" dirty="0" smtClean="0">
                <a:latin typeface="Arial" pitchFamily="34" charset="0"/>
                <a:cs typeface="Arial" pitchFamily="34" charset="0"/>
              </a:rPr>
              <a:t>à partir d’objets connectés (Thermostat NEST, INSTEON Hub…).</a:t>
            </a:r>
          </a:p>
          <a:p>
            <a:pPr marL="260350" lvl="1" indent="-171450" algn="just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endParaRPr kumimoji="1" lang="fr-FR" sz="11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à coins arrondis 8"/>
          <p:cNvSpPr>
            <a:spLocks noChangeArrowheads="1"/>
          </p:cNvSpPr>
          <p:nvPr/>
        </p:nvSpPr>
        <p:spPr bwMode="auto">
          <a:xfrm>
            <a:off x="6445837" y="4398093"/>
            <a:ext cx="3204356" cy="6084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ffectLst/>
          <a:extLst/>
        </p:spPr>
        <p:txBody>
          <a:bodyPr anchor="t"/>
          <a:lstStyle/>
          <a:p>
            <a:pPr marL="88900" lvl="1" algn="ctr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kumimoji="1" lang="fr-FR" sz="1200" dirty="0" smtClean="0">
                <a:latin typeface="Arial" pitchFamily="34" charset="0"/>
                <a:cs typeface="Arial" pitchFamily="34" charset="0"/>
              </a:rPr>
              <a:t>Black Hat USA 2014 : démonstration d’attaques sur des </a:t>
            </a:r>
            <a:r>
              <a:rPr kumimoji="1" lang="fr-FR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objets connectés du domicile</a:t>
            </a:r>
            <a:r>
              <a:rPr kumimoji="1"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131" y="5726638"/>
            <a:ext cx="788323" cy="7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510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9" grpId="0" animBg="1"/>
      <p:bldP spid="26" grpId="0" animBg="1"/>
      <p:bldP spid="28" grpId="0" animBg="1"/>
      <p:bldP spid="38" grpId="0" animBg="1"/>
      <p:bldP spid="30" grpId="0" animBg="1"/>
      <p:bldP spid="31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1841500" y="2324100"/>
            <a:ext cx="0" cy="275590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</a:rPr>
              <a:t>Agenda</a:t>
            </a:r>
            <a:endParaRPr lang="en-GB">
              <a:latin typeface="Arial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24 mars 2015 - Propriété de Solucom, reproduction interdite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95500" y="2222500"/>
            <a:ext cx="7667612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1. Au coeur du numérique : les objets connectés 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500" y="2857500"/>
            <a:ext cx="7052059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00477F"/>
                </a:solidFill>
                <a:latin typeface="Arial"/>
              </a:rPr>
              <a:t>2. CARA : les risques prennent 4 dimensions</a:t>
            </a:r>
            <a:endParaRPr lang="en-GB" sz="27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01800" y="2819400"/>
            <a:ext cx="635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smtClean="0">
                <a:solidFill>
                  <a:srgbClr val="00477F"/>
                </a:solidFill>
                <a:latin typeface="Arial"/>
                <a:cs typeface="Arial"/>
              </a:rPr>
              <a:t>►</a:t>
            </a:r>
            <a:endParaRPr lang="en-GB" sz="2400">
              <a:solidFill>
                <a:srgbClr val="00477F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95500" y="3492500"/>
            <a:ext cx="5243743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3. Quelles mesures de sécurité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5500" y="4127500"/>
            <a:ext cx="5936240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smtClean="0">
                <a:solidFill>
                  <a:srgbClr val="C0C0C0"/>
                </a:solidFill>
                <a:latin typeface="Arial"/>
              </a:rPr>
              <a:t>4. Et les smartwatches dans tout ça ?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95500" y="4762500"/>
            <a:ext cx="2993127" cy="4247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C0C0C0"/>
                </a:solidFill>
                <a:latin typeface="Arial"/>
              </a:rPr>
              <a:t>5. Pour conclure...</a:t>
            </a:r>
            <a:endParaRPr lang="en-GB" sz="2700">
              <a:solidFill>
                <a:srgbClr val="C0C0C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9882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NAME0" val="Au coeur du numérique : les objets connectés "/>
  <p:tag name="AGENDA_NAME1" val="CARA : les risques prennent 4 dimensions"/>
  <p:tag name="AGENDA_NAME2" val="Quelles mesures de sécurité ?"/>
  <p:tag name="AGENDA_NAME3" val="Et les smartwatches dans tout ça ?"/>
  <p:tag name="AGENDA_NAME4" val="Pour conclure..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5"/>
</p:tagLst>
</file>

<file path=ppt/theme/theme1.xml><?xml version="1.0" encoding="utf-8"?>
<a:theme xmlns:a="http://schemas.openxmlformats.org/drawingml/2006/main" name="Solucom">
  <a:themeElements>
    <a:clrScheme name="Solucom 43">
      <a:dk1>
        <a:srgbClr val="5F5F5F"/>
      </a:dk1>
      <a:lt1>
        <a:sysClr val="window" lastClr="FFFFFF"/>
      </a:lt1>
      <a:dk2>
        <a:srgbClr val="B00058"/>
      </a:dk2>
      <a:lt2>
        <a:srgbClr val="00477F"/>
      </a:lt2>
      <a:accent1>
        <a:srgbClr val="9CB9D8"/>
      </a:accent1>
      <a:accent2>
        <a:srgbClr val="C79DA4"/>
      </a:accent2>
      <a:accent3>
        <a:srgbClr val="C0C0C0"/>
      </a:accent3>
      <a:accent4>
        <a:srgbClr val="C8E0A2"/>
      </a:accent4>
      <a:accent5>
        <a:srgbClr val="F4CA92"/>
      </a:accent5>
      <a:accent6>
        <a:srgbClr val="D6DCE4"/>
      </a:accent6>
      <a:hlink>
        <a:srgbClr val="00477F"/>
      </a:hlink>
      <a:folHlink>
        <a:srgbClr val="00477F"/>
      </a:folHlink>
    </a:clrScheme>
    <a:fontScheme name="Modele_Complet_Groupe_Solu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rge">
  <a:themeElements>
    <a:clrScheme name="Solucom 43">
      <a:dk1>
        <a:srgbClr val="5F5F5F"/>
      </a:dk1>
      <a:lt1>
        <a:sysClr val="window" lastClr="FFFFFF"/>
      </a:lt1>
      <a:dk2>
        <a:srgbClr val="B00058"/>
      </a:dk2>
      <a:lt2>
        <a:srgbClr val="00477F"/>
      </a:lt2>
      <a:accent1>
        <a:srgbClr val="9CB9D8"/>
      </a:accent1>
      <a:accent2>
        <a:srgbClr val="C79DA4"/>
      </a:accent2>
      <a:accent3>
        <a:srgbClr val="C0C0C0"/>
      </a:accent3>
      <a:accent4>
        <a:srgbClr val="C8E0A2"/>
      </a:accent4>
      <a:accent5>
        <a:srgbClr val="F4CA92"/>
      </a:accent5>
      <a:accent6>
        <a:srgbClr val="D6DCE4"/>
      </a:accent6>
      <a:hlink>
        <a:srgbClr val="00477F"/>
      </a:hlink>
      <a:folHlink>
        <a:srgbClr val="00477F"/>
      </a:folHlink>
    </a:clrScheme>
    <a:fontScheme name="Modele_Complet_Groupe_Solu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Solucom</Template>
  <TotalTime>9263</TotalTime>
  <Words>2570</Words>
  <Application>Microsoft Office PowerPoint</Application>
  <PresentationFormat>Format A4 (210 x 297 mm)</PresentationFormat>
  <Paragraphs>425</Paragraphs>
  <Slides>33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Microsoft Sans Serif</vt:lpstr>
      <vt:lpstr>Webdings</vt:lpstr>
      <vt:lpstr>Wingdings</vt:lpstr>
      <vt:lpstr>Solucom</vt:lpstr>
      <vt:lpstr>Vierge</vt:lpstr>
      <vt:lpstr>Présentation PowerPoint</vt:lpstr>
      <vt:lpstr> Notre offre Risk Management &amp; Sécurité de l’information</vt:lpstr>
      <vt:lpstr>Agenda</vt:lpstr>
      <vt:lpstr>Les objets connectés se développent dans tous les domaines</vt:lpstr>
      <vt:lpstr>Des milliards d’objets connectés sont annoncés pour 2020…</vt:lpstr>
      <vt:lpstr>…mais des projets et des expérimentations sont bien là !</vt:lpstr>
      <vt:lpstr>Les familles de risques sont communes à tous les types d’objets</vt:lpstr>
      <vt:lpstr>Des attaques possibles sur les objets connectés</vt:lpstr>
      <vt:lpstr>Agenda</vt:lpstr>
      <vt:lpstr>Les différentes dimensions des risques des objets connectés</vt:lpstr>
      <vt:lpstr>Les différentes dimensions des risques des objets connectés</vt:lpstr>
      <vt:lpstr>Un outil simple pour échanger avec les métiers, la « heat map »</vt:lpstr>
      <vt:lpstr>Mise en pratique : les objets connectés dans le secteur bancaire B2C</vt:lpstr>
      <vt:lpstr>Mise en pratique : la « heat map » dans le secteur bancaire B2C</vt:lpstr>
      <vt:lpstr>Mise en pratique : identification des zones de risque</vt:lpstr>
      <vt:lpstr>Agenda</vt:lpstr>
      <vt:lpstr>Des mesures finalement assez « classiques »</vt:lpstr>
      <vt:lpstr>…mais qui ne doivent pas être implémentées de manière « historique »</vt:lpstr>
      <vt:lpstr>…mais qui ne doivent pas être implémentées de manière « historique »</vt:lpstr>
      <vt:lpstr>…et qui ne doivent pas être priorisées de manière identique suivant les cas d’usages </vt:lpstr>
      <vt:lpstr>Exemple de sécurisation innovante</vt:lpstr>
      <vt:lpstr>Agenda</vt:lpstr>
      <vt:lpstr>Modèles de sécurité des principaux constructeurs</vt:lpstr>
      <vt:lpstr>Modèles de sécurité des principaux constructeurs</vt:lpstr>
      <vt:lpstr>Apple Watch… à  quoi s’attendre ?</vt:lpstr>
      <vt:lpstr>Agenda</vt:lpstr>
      <vt:lpstr>4 recommandations pour bien prendre le virage des objets connectés</vt:lpstr>
      <vt:lpstr>4 recommandations pour bien prendre le virage des objets connectés</vt:lpstr>
      <vt:lpstr>4 recommandations pour bien prendre le virage des objets connectés</vt:lpstr>
      <vt:lpstr>4 recommandations pour bien prendre le virage des objets connectés</vt:lpstr>
      <vt:lpstr>4 recommandations pour bien prendre le virage des objets connectés</vt:lpstr>
      <vt:lpstr>Solucom annonce le lancement de son blog « SecurityInsider »</vt:lpstr>
      <vt:lpstr>Présentation PowerPoint</vt:lpstr>
    </vt:vector>
  </TitlesOfParts>
  <Company>Solucom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GSDays 2015 CARA les 4 dimensions de la sécurité des objets connectés</dc:title>
  <dc:creator>Chadi HANTOUCHE</dc:creator>
  <cp:keywords>GSDAys 2015</cp:keywords>
  <cp:lastModifiedBy>Marc BRAMI</cp:lastModifiedBy>
  <cp:revision>531</cp:revision>
  <dcterms:created xsi:type="dcterms:W3CDTF">2009-02-17T10:44:20Z</dcterms:created>
  <dcterms:modified xsi:type="dcterms:W3CDTF">2018-01-31T09:47:45Z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rePresentation">
    <vt:lpwstr>GSDays 2015 CARA les 4 dimensions de la sécurité des objets connectés</vt:lpwstr>
  </property>
  <property fmtid="{D5CDD505-2E9C-101B-9397-08002B2CF9AE}" pid="3" name="ssTitrePresentation">
    <vt:lpwstr>A définir</vt:lpwstr>
  </property>
  <property fmtid="{D5CDD505-2E9C-101B-9397-08002B2CF9AE}" pid="4" name="Redacteur">
    <vt:lpwstr>Benjamin SABAN</vt:lpwstr>
  </property>
  <property fmtid="{D5CDD505-2E9C-101B-9397-08002B2CF9AE}" pid="5" name="Client">
    <vt:lpwstr/>
  </property>
  <property fmtid="{D5CDD505-2E9C-101B-9397-08002B2CF9AE}" pid="6" name="ClientBDP">
    <vt:lpwstr/>
  </property>
  <property fmtid="{D5CDD505-2E9C-101B-9397-08002B2CF9AE}" pid="7" name="TitrePresentationBDP">
    <vt:lpwstr>GSDays 2015 CARA les 4 dimensions de la sécurité des objets connectés</vt:lpwstr>
  </property>
  <property fmtid="{D5CDD505-2E9C-101B-9397-08002B2CF9AE}" pid="8" name="ssTitrePresentationBDP">
    <vt:lpwstr>A définir</vt:lpwstr>
  </property>
  <property fmtid="{D5CDD505-2E9C-101B-9397-08002B2CF9AE}" pid="9" name="Logo">
    <vt:lpwstr>sans</vt:lpwstr>
  </property>
  <property fmtid="{D5CDD505-2E9C-101B-9397-08002B2CF9AE}" pid="10" name="Date">
    <vt:lpwstr>24 mars 2015</vt:lpwstr>
  </property>
  <property fmtid="{D5CDD505-2E9C-101B-9397-08002B2CF9AE}" pid="11" name="Initiales">
    <vt:lpwstr>BSA</vt:lpwstr>
  </property>
  <property fmtid="{D5CDD505-2E9C-101B-9397-08002B2CF9AE}" pid="12" name="VersionNormeDoc">
    <vt:lpwstr>14.0</vt:lpwstr>
  </property>
  <property fmtid="{D5CDD505-2E9C-101B-9397-08002B2CF9AE}" pid="13" name="NoChrono">
    <vt:lpwstr/>
  </property>
  <property fmtid="{D5CDD505-2E9C-101B-9397-08002B2CF9AE}" pid="14" name="TypeDoc">
    <vt:lpwstr/>
  </property>
  <property fmtid="{D5CDD505-2E9C-101B-9397-08002B2CF9AE}" pid="15" name="Nom">
    <vt:lpwstr>Benjamin SABAN</vt:lpwstr>
  </property>
  <property fmtid="{D5CDD505-2E9C-101B-9397-08002B2CF9AE}" pid="16" name="Fonction">
    <vt:lpwstr>Consultant stagiaire</vt:lpwstr>
  </property>
  <property fmtid="{D5CDD505-2E9C-101B-9397-08002B2CF9AE}" pid="17" name="Telephone">
    <vt:lpwstr>+33 (0)1 49 03 88 02</vt:lpwstr>
  </property>
  <property fmtid="{D5CDD505-2E9C-101B-9397-08002B2CF9AE}" pid="18" name="Fax">
    <vt:lpwstr/>
  </property>
  <property fmtid="{D5CDD505-2E9C-101B-9397-08002B2CF9AE}" pid="19" name="Portable">
    <vt:lpwstr>+33 (0)6 98 07 40 85</vt:lpwstr>
  </property>
  <property fmtid="{D5CDD505-2E9C-101B-9397-08002B2CF9AE}" pid="20" name="Mail">
    <vt:lpwstr>benjamin.saban@solucom.fr</vt:lpwstr>
  </property>
  <property fmtid="{D5CDD505-2E9C-101B-9397-08002B2CF9AE}" pid="21" name="afficherPropriete">
    <vt:bool>true</vt:bool>
  </property>
  <property fmtid="{D5CDD505-2E9C-101B-9397-08002B2CF9AE}" pid="22" name="afficherConfidentiel">
    <vt:bool>false</vt:bool>
  </property>
  <property fmtid="{D5CDD505-2E9C-101B-9397-08002B2CF9AE}" pid="23" name="dvpDurable">
    <vt:bool>false</vt:bool>
  </property>
  <property fmtid="{D5CDD505-2E9C-101B-9397-08002B2CF9AE}" pid="24" name="nouveau">
    <vt:lpwstr>pas un nouveau document</vt:lpwstr>
  </property>
  <property fmtid="{D5CDD505-2E9C-101B-9397-08002B2CF9AE}" pid="25" name="TextePiedPage">
    <vt:lpwstr/>
  </property>
</Properties>
</file>