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60" r:id="rId2"/>
    <p:sldId id="261" r:id="rId3"/>
    <p:sldId id="262" r:id="rId4"/>
    <p:sldId id="264" r:id="rId5"/>
    <p:sldId id="274" r:id="rId6"/>
    <p:sldId id="263" r:id="rId7"/>
    <p:sldId id="265" r:id="rId8"/>
    <p:sldId id="270" r:id="rId9"/>
    <p:sldId id="276" r:id="rId10"/>
    <p:sldId id="266" r:id="rId11"/>
    <p:sldId id="267" r:id="rId12"/>
    <p:sldId id="277" r:id="rId13"/>
    <p:sldId id="269" r:id="rId14"/>
    <p:sldId id="273" r:id="rId15"/>
    <p:sldId id="275" r:id="rId16"/>
  </p:sldIdLst>
  <p:sldSz cx="9144000" cy="6858000" type="screen4x3"/>
  <p:notesSz cx="6797675" cy="9928225"/>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1145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3" autoAdjust="0"/>
    <p:restoredTop sz="63925" autoAdjust="0"/>
  </p:normalViewPr>
  <p:slideViewPr>
    <p:cSldViewPr>
      <p:cViewPr>
        <p:scale>
          <a:sx n="53" d="100"/>
          <a:sy n="53" d="100"/>
        </p:scale>
        <p:origin x="-96" y="-72"/>
      </p:cViewPr>
      <p:guideLst>
        <p:guide orient="horz" pos="2160"/>
        <p:guide pos="2880"/>
      </p:guideLst>
    </p:cSldViewPr>
  </p:slideViewPr>
  <p:outlineViewPr>
    <p:cViewPr>
      <p:scale>
        <a:sx n="33" d="100"/>
        <a:sy n="33" d="100"/>
      </p:scale>
      <p:origin x="0" y="9882"/>
    </p:cViewPr>
  </p:outlineViewPr>
  <p:notesTextViewPr>
    <p:cViewPr>
      <p:scale>
        <a:sx n="100" d="100"/>
        <a:sy n="100" d="100"/>
      </p:scale>
      <p:origin x="0" y="0"/>
    </p:cViewPr>
  </p:notesTextViewPr>
  <p:notesViewPr>
    <p:cSldViewPr>
      <p:cViewPr varScale="1">
        <p:scale>
          <a:sx n="51" d="100"/>
          <a:sy n="51" d="100"/>
        </p:scale>
        <p:origin x="-2940"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defRPr>
            </a:lvl1pPr>
          </a:lstStyle>
          <a:p>
            <a:pPr>
              <a:defRPr/>
            </a:pPr>
            <a:endParaRPr lang="fr-FR"/>
          </a:p>
        </p:txBody>
      </p:sp>
      <p:sp>
        <p:nvSpPr>
          <p:cNvPr id="3" name="Espace réservé de la date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atin typeface="Arial" charset="0"/>
              </a:defRPr>
            </a:lvl1pPr>
          </a:lstStyle>
          <a:p>
            <a:pPr>
              <a:defRPr/>
            </a:pPr>
            <a:fld id="{32FE985B-4C90-45E6-8DF2-3A806C44C826}" type="datetimeFigureOut">
              <a:rPr lang="fr-FR"/>
              <a:pPr>
                <a:defRPr/>
              </a:pPr>
              <a:t>29/01/2018</a:t>
            </a:fld>
            <a:endParaRPr lang="fr-FR"/>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fr-FR" noProof="0" smtClean="0"/>
          </a:p>
        </p:txBody>
      </p:sp>
      <p:sp>
        <p:nvSpPr>
          <p:cNvPr id="5" name="Espace réservé des commentaires 4"/>
          <p:cNvSpPr>
            <a:spLocks noGrp="1"/>
          </p:cNvSpPr>
          <p:nvPr>
            <p:ph type="body" sz="quarter" idx="3"/>
          </p:nvPr>
        </p:nvSpPr>
        <p:spPr>
          <a:xfrm>
            <a:off x="679450" y="4716463"/>
            <a:ext cx="5438775" cy="4467225"/>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 name="Espace réservé du pied de page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atin typeface="Arial" charset="0"/>
              </a:defRPr>
            </a:lvl1pPr>
          </a:lstStyle>
          <a:p>
            <a:pPr>
              <a:defRPr/>
            </a:pPr>
            <a:endParaRPr lang="fr-FR"/>
          </a:p>
        </p:txBody>
      </p:sp>
      <p:sp>
        <p:nvSpPr>
          <p:cNvPr id="7" name="Espace réservé du numéro de diapositive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atin typeface="Arial" charset="0"/>
              </a:defRPr>
            </a:lvl1pPr>
          </a:lstStyle>
          <a:p>
            <a:pPr>
              <a:defRPr/>
            </a:pPr>
            <a:fld id="{1BA3F274-8C55-491E-923E-0A02BE09E4AB}" type="slidenum">
              <a:rPr lang="fr-FR"/>
              <a:pPr>
                <a:defRPr/>
              </a:pPr>
              <a:t>‹N°›</a:t>
            </a:fld>
            <a:endParaRPr lang="fr-FR"/>
          </a:p>
        </p:txBody>
      </p:sp>
    </p:spTree>
    <p:extLst>
      <p:ext uri="{BB962C8B-B14F-4D97-AF65-F5344CB8AC3E}">
        <p14:creationId xmlns:p14="http://schemas.microsoft.com/office/powerpoint/2010/main" val="16358426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843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dirty="0" smtClean="0"/>
          </a:p>
        </p:txBody>
      </p:sp>
      <p:sp>
        <p:nvSpPr>
          <p:cNvPr id="1843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34EC813-DB0C-4E1B-B65B-EDBC3C4BBCA7}" type="slidenum">
              <a:rPr lang="fr-FR" smtClean="0"/>
              <a:pPr/>
              <a:t>5</a:t>
            </a:fld>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945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fr-FR" dirty="0" smtClean="0"/>
          </a:p>
        </p:txBody>
      </p:sp>
      <p:sp>
        <p:nvSpPr>
          <p:cNvPr id="1946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5AC08E4-5911-43E3-95A9-AF9ABDDBBA24}" type="slidenum">
              <a:rPr lang="fr-FR" smtClean="0"/>
              <a:pPr/>
              <a:t>8</a:t>
            </a:fld>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0483"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dirty="0" smtClean="0"/>
          </a:p>
        </p:txBody>
      </p:sp>
      <p:sp>
        <p:nvSpPr>
          <p:cNvPr id="20484"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84271B8-033F-4B59-B523-FB1EA6AD58A4}" type="slidenum">
              <a:rPr lang="fr-FR" smtClean="0"/>
              <a:pPr/>
              <a:t>9</a:t>
            </a:fld>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3" name="Espace réservé des commentaires 2"/>
          <p:cNvSpPr>
            <a:spLocks noGrp="1"/>
          </p:cNvSpPr>
          <p:nvPr>
            <p:ph type="body" idx="1"/>
          </p:nvPr>
        </p:nvSpPr>
        <p:spPr/>
        <p:txBody>
          <a:bodyPr>
            <a:normAutofit fontScale="77500" lnSpcReduction="20000"/>
          </a:bodyPr>
          <a:lstStyle/>
          <a:p>
            <a:pPr eaLnBrk="1" hangingPunct="1">
              <a:defRPr/>
            </a:pPr>
            <a:endParaRPr lang="fr-FR" dirty="0"/>
          </a:p>
        </p:txBody>
      </p:sp>
      <p:sp>
        <p:nvSpPr>
          <p:cNvPr id="21508"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6F3940A-DEC3-4760-A076-071783500CA8}" type="slidenum">
              <a:rPr lang="fr-FR" smtClean="0"/>
              <a:pPr/>
              <a:t>10</a:t>
            </a:fld>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2531"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smtClean="0"/>
          </a:p>
        </p:txBody>
      </p:sp>
      <p:sp>
        <p:nvSpPr>
          <p:cNvPr id="22532"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F60F3C5-D934-4173-B200-5695520DFDC9}" type="slidenum">
              <a:rPr lang="fr-FR" smtClean="0"/>
              <a:pPr/>
              <a:t>11</a:t>
            </a:fld>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3555"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endParaRPr lang="fr-FR" dirty="0" smtClean="0"/>
          </a:p>
        </p:txBody>
      </p:sp>
      <p:sp>
        <p:nvSpPr>
          <p:cNvPr id="23556"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06F2617-7EC9-4DC4-BBC4-470F42EFA5DB}" type="slidenum">
              <a:rPr lang="fr-FR" smtClean="0"/>
              <a:pPr/>
              <a:t>12</a:t>
            </a:fld>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24579" name="Espace réservé des commentaires 2"/>
          <p:cNvSpPr>
            <a:spLocks noGrp="1"/>
          </p:cNvSpPr>
          <p:nvPr>
            <p:ph type="body" idx="1"/>
          </p:nvPr>
        </p:nvSpPr>
        <p:spPr bwMode="auto">
          <a:noFill/>
        </p:spPr>
        <p:txBody>
          <a:bodyPr wrap="square" numCol="1" anchor="t" anchorCtr="0" compatLnSpc="1">
            <a:prstTxWarp prst="textNoShape">
              <a:avLst/>
            </a:prstTxWarp>
          </a:bodyPr>
          <a:lstStyle/>
          <a:p>
            <a:pPr eaLnBrk="1" hangingPunct="1"/>
            <a:endParaRPr lang="fr-FR" dirty="0" smtClean="0"/>
          </a:p>
        </p:txBody>
      </p:sp>
      <p:sp>
        <p:nvSpPr>
          <p:cNvPr id="24580" name="Espace réservé du numéro de diapositive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1A0645C-0B05-40CD-B34A-33BF57CF81E7}" type="slidenum">
              <a:rPr lang="fr-FR" smtClean="0"/>
              <a:pPr/>
              <a:t>13</a:t>
            </a:fld>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7C93F8BA-FA49-494D-A2C6-48388D0CF3E3}"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422F1216-CF3E-45C8-BAC1-C69283BD1ACF}"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299B1F20-8715-4FDC-A934-7F3D06A24527}"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E5BDC53E-C55A-4F40-A8B3-F4E9C6DA0F5C}"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11ABF9B3-9956-4133-B4BD-DD9302D2E4F9}"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841DA18F-88D0-4F08-AEBA-A06131988378}"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6046F24E-214E-43DE-AFC4-39C65B91A6DD}"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2CCF7643-16EE-4A8C-A9DB-568F8548A7F7}"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9CA7AF8B-F05D-465F-A701-A2108A72441D}"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688C7B4F-48AC-48C4-B90F-122D2C8D4ADE}"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60590BC3-0D12-4F3E-BC01-7DE0AA777329}"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defRPr>
            </a:lvl1pPr>
          </a:lstStyle>
          <a:p>
            <a:pPr>
              <a:defRPr/>
            </a:pPr>
            <a:fld id="{C543DBEC-A045-4E28-85D4-2E23211CADF5}"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55576" y="692696"/>
            <a:ext cx="7772400" cy="1470025"/>
          </a:xfrm>
          <a:ln/>
          <a:effectLst>
            <a:outerShdw blurRad="50800" dist="38100" dir="2700000" algn="tl" rotWithShape="0">
              <a:prstClr val="black">
                <a:alpha val="40000"/>
              </a:prstClr>
            </a:outerShdw>
          </a:effectLst>
        </p:spPr>
        <p:style>
          <a:lnRef idx="1">
            <a:schemeClr val="accent2"/>
          </a:lnRef>
          <a:fillRef idx="2">
            <a:schemeClr val="accent2"/>
          </a:fillRef>
          <a:effectRef idx="1">
            <a:schemeClr val="accent2"/>
          </a:effectRef>
          <a:fontRef idx="minor">
            <a:schemeClr val="dk1"/>
          </a:fontRef>
        </p:style>
        <p:txBody>
          <a:bodyPr/>
          <a:lstStyle/>
          <a:p>
            <a:pPr eaLnBrk="1" hangingPunct="1"/>
            <a:r>
              <a:rPr lang="en-US" dirty="0" smtClean="0">
                <a:solidFill>
                  <a:srgbClr val="811453"/>
                </a:solidFill>
              </a:rPr>
              <a:t>Du juridique au technique : la nique au hacking ! </a:t>
            </a:r>
          </a:p>
        </p:txBody>
      </p:sp>
      <p:sp>
        <p:nvSpPr>
          <p:cNvPr id="2051" name="Rectangle 3"/>
          <p:cNvSpPr>
            <a:spLocks noGrp="1" noChangeArrowheads="1"/>
          </p:cNvSpPr>
          <p:nvPr>
            <p:ph type="subTitle" idx="1"/>
          </p:nvPr>
        </p:nvSpPr>
        <p:spPr>
          <a:xfrm>
            <a:off x="2339752" y="4365104"/>
            <a:ext cx="4320480" cy="792088"/>
          </a:xfrm>
          <a:noFill/>
          <a:ln w="76200">
            <a:solidFill>
              <a:srgbClr val="C0C0C0"/>
            </a:solidFill>
          </a:ln>
          <a:effectLst>
            <a:outerShdw blurRad="50800" dist="38100" dir="2700000" algn="tl" rotWithShape="0">
              <a:prstClr val="black">
                <a:alpha val="40000"/>
              </a:prstClr>
            </a:outerShdw>
          </a:effectLst>
        </p:spPr>
        <p:txBody>
          <a:bodyPr/>
          <a:lstStyle/>
          <a:p>
            <a:pPr eaLnBrk="1" hangingPunct="1"/>
            <a:r>
              <a:rPr lang="en-US" dirty="0" smtClean="0">
                <a:solidFill>
                  <a:srgbClr val="811453"/>
                </a:solidFill>
              </a:rPr>
              <a:t>Approche juridique</a:t>
            </a:r>
          </a:p>
          <a:p>
            <a:pPr eaLnBrk="1" hangingPunct="1"/>
            <a:endParaRPr lang="en-US" dirty="0" smtClean="0"/>
          </a:p>
        </p:txBody>
      </p:sp>
      <p:sp>
        <p:nvSpPr>
          <p:cNvPr id="2052" name="Rectangle 3"/>
          <p:cNvSpPr>
            <a:spLocks noChangeArrowheads="1"/>
          </p:cNvSpPr>
          <p:nvPr/>
        </p:nvSpPr>
        <p:spPr bwMode="auto">
          <a:xfrm>
            <a:off x="2286000" y="5229225"/>
            <a:ext cx="4572000" cy="923925"/>
          </a:xfrm>
          <a:prstGeom prst="rect">
            <a:avLst/>
          </a:prstGeom>
          <a:noFill/>
          <a:ln w="9525">
            <a:noFill/>
            <a:miter lim="800000"/>
            <a:headEnd/>
            <a:tailEnd/>
          </a:ln>
        </p:spPr>
        <p:txBody>
          <a:bodyPr>
            <a:spAutoFit/>
          </a:bodyPr>
          <a:lstStyle/>
          <a:p>
            <a:r>
              <a:rPr lang="fr-FR" b="1"/>
              <a:t>	</a:t>
            </a:r>
            <a:r>
              <a:rPr lang="fr-FR"/>
              <a:t>Par</a:t>
            </a:r>
            <a:r>
              <a:rPr lang="fr-FR" b="1"/>
              <a:t> Diane </a:t>
            </a:r>
            <a:r>
              <a:rPr lang="fr-FR" b="1">
                <a:solidFill>
                  <a:srgbClr val="811453"/>
                </a:solidFill>
              </a:rPr>
              <a:t>MULLENEX</a:t>
            </a:r>
            <a:r>
              <a:rPr lang="fr-FR" b="1"/>
              <a:t> </a:t>
            </a:r>
          </a:p>
          <a:p>
            <a:r>
              <a:rPr lang="fr-FR">
                <a:solidFill>
                  <a:srgbClr val="000000"/>
                </a:solidFill>
              </a:rPr>
              <a:t>	ICHAY </a:t>
            </a:r>
            <a:r>
              <a:rPr lang="fr-FR">
                <a:solidFill>
                  <a:srgbClr val="9A3366"/>
                </a:solidFill>
              </a:rPr>
              <a:t>&amp; </a:t>
            </a:r>
            <a:r>
              <a:rPr lang="fr-FR">
                <a:solidFill>
                  <a:srgbClr val="000000"/>
                </a:solidFill>
              </a:rPr>
              <a:t>MULLENEX </a:t>
            </a:r>
            <a:r>
              <a:rPr lang="fr-FR">
                <a:solidFill>
                  <a:srgbClr val="9A3366"/>
                </a:solidFill>
              </a:rPr>
              <a:t>Avocats</a:t>
            </a:r>
            <a:r>
              <a:rPr lang="en-US"/>
              <a:t>	 Paris-France</a:t>
            </a:r>
          </a:p>
        </p:txBody>
      </p:sp>
      <p:pic>
        <p:nvPicPr>
          <p:cNvPr id="2053" name="Picture 5" descr="C:\Users\as.mouren\AppData\Local\Microsoft\Windows\Temporary Internet Files\Content.IE5\MAYDU2GJ\MC900360512[1].wmf"/>
          <p:cNvPicPr>
            <a:picLocks noChangeAspect="1" noChangeArrowheads="1"/>
          </p:cNvPicPr>
          <p:nvPr/>
        </p:nvPicPr>
        <p:blipFill>
          <a:blip r:embed="rId2" cstate="print"/>
          <a:srcRect/>
          <a:stretch>
            <a:fillRect/>
          </a:stretch>
        </p:blipFill>
        <p:spPr bwMode="auto">
          <a:xfrm>
            <a:off x="3131840" y="2564904"/>
            <a:ext cx="2592288" cy="1584176"/>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re 1"/>
          <p:cNvSpPr>
            <a:spLocks noGrp="1"/>
          </p:cNvSpPr>
          <p:nvPr>
            <p:ph type="title"/>
          </p:nvPr>
        </p:nvSpPr>
        <p:spPr/>
        <p:txBody>
          <a:bodyPr/>
          <a:lstStyle/>
          <a:p>
            <a:pPr eaLnBrk="1" hangingPunct="1"/>
            <a:r>
              <a:rPr lang="fr-FR" sz="2000" dirty="0" smtClean="0"/>
              <a:t/>
            </a:r>
            <a:br>
              <a:rPr lang="fr-FR" sz="2000" dirty="0" smtClean="0"/>
            </a:br>
            <a:r>
              <a:rPr lang="fr-FR" sz="2000" dirty="0" smtClean="0"/>
              <a:t/>
            </a:r>
            <a:br>
              <a:rPr lang="fr-FR" sz="2000" dirty="0" smtClean="0"/>
            </a:br>
            <a:r>
              <a:rPr lang="fr-FR" sz="2800" dirty="0" smtClean="0"/>
              <a:t/>
            </a:r>
            <a:br>
              <a:rPr lang="fr-FR" sz="2800" dirty="0" smtClean="0"/>
            </a:br>
            <a:r>
              <a:rPr lang="fr-FR" sz="2800" b="1" u="sng" dirty="0" smtClean="0">
                <a:solidFill>
                  <a:srgbClr val="811453"/>
                </a:solidFill>
              </a:rPr>
              <a:t>Validité juridique des modes de preuve employés pour </a:t>
            </a:r>
            <a:r>
              <a:rPr lang="fr-FR" sz="2800" b="1" u="sng" dirty="0" err="1" smtClean="0">
                <a:solidFill>
                  <a:srgbClr val="811453"/>
                </a:solidFill>
              </a:rPr>
              <a:t>contaster</a:t>
            </a:r>
            <a:r>
              <a:rPr lang="fr-FR" sz="2800" b="1" u="sng" dirty="0" smtClean="0">
                <a:solidFill>
                  <a:srgbClr val="811453"/>
                </a:solidFill>
              </a:rPr>
              <a:t> l’infraction </a:t>
            </a:r>
            <a:r>
              <a:rPr lang="fr-FR" dirty="0" smtClean="0"/>
              <a:t/>
            </a:r>
            <a:br>
              <a:rPr lang="fr-FR" dirty="0" smtClean="0"/>
            </a:br>
            <a:endParaRPr lang="fr-FR" dirty="0" smtClean="0"/>
          </a:p>
        </p:txBody>
      </p:sp>
      <p:sp>
        <p:nvSpPr>
          <p:cNvPr id="11267" name="Espace réservé du contenu 2"/>
          <p:cNvSpPr>
            <a:spLocks noGrp="1"/>
          </p:cNvSpPr>
          <p:nvPr>
            <p:ph idx="1"/>
          </p:nvPr>
        </p:nvSpPr>
        <p:spPr>
          <a:xfrm>
            <a:off x="395288" y="1557338"/>
            <a:ext cx="8229600" cy="4525962"/>
          </a:xfrm>
        </p:spPr>
        <p:txBody>
          <a:bodyPr/>
          <a:lstStyle/>
          <a:p>
            <a:pPr algn="just" eaLnBrk="1" hangingPunct="1">
              <a:buFontTx/>
              <a:buNone/>
            </a:pPr>
            <a:r>
              <a:rPr lang="fr-FR" sz="2400" dirty="0" smtClean="0"/>
              <a:t>Principes gouvernant l’administration de la preuve au pénal:</a:t>
            </a:r>
          </a:p>
          <a:p>
            <a:pPr algn="just" eaLnBrk="1" hangingPunct="1">
              <a:buFontTx/>
              <a:buChar char="-"/>
            </a:pPr>
            <a:r>
              <a:rPr lang="fr-FR" sz="2000" u="sng" dirty="0" smtClean="0">
                <a:solidFill>
                  <a:srgbClr val="811453"/>
                </a:solidFill>
              </a:rPr>
              <a:t>Principe de la présomption d’innocence </a:t>
            </a:r>
            <a:r>
              <a:rPr lang="fr-FR" sz="2000" dirty="0" smtClean="0"/>
              <a:t>: article préliminaire du Code de procédure pénale. C’est au demandeur de prouver la culpabilité du défendeur.</a:t>
            </a:r>
          </a:p>
          <a:p>
            <a:pPr algn="just" eaLnBrk="1" hangingPunct="1">
              <a:buFontTx/>
              <a:buChar char="-"/>
            </a:pPr>
            <a:r>
              <a:rPr lang="fr-FR" sz="2000" u="sng" dirty="0" smtClean="0">
                <a:solidFill>
                  <a:srgbClr val="811453"/>
                </a:solidFill>
              </a:rPr>
              <a:t>Principe de liberté de la preuve </a:t>
            </a:r>
            <a:r>
              <a:rPr lang="fr-FR" sz="2000" dirty="0" smtClean="0"/>
              <a:t>: tout mode de preuve est admissible, mais principe limité par le principe de légalité selon lequel le mode de preuve doit être prévu par la loi et règlementé par celle-ci. Article 427 Code de procédure pénale.</a:t>
            </a:r>
          </a:p>
          <a:p>
            <a:pPr algn="just" eaLnBrk="1" hangingPunct="1">
              <a:buFontTx/>
              <a:buChar char="-"/>
            </a:pPr>
            <a:r>
              <a:rPr lang="fr-FR" sz="2000" u="sng" dirty="0" smtClean="0">
                <a:solidFill>
                  <a:srgbClr val="811453"/>
                </a:solidFill>
              </a:rPr>
              <a:t>Principe de loyauté </a:t>
            </a:r>
            <a:r>
              <a:rPr lang="fr-FR" sz="2000" dirty="0" smtClean="0"/>
              <a:t>: implicitement énoncé à l’article 6-1 de la convention européenne des droits de l’homme et dans l’article préliminaire du Code de procédure pénale.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re 1"/>
          <p:cNvSpPr>
            <a:spLocks noGrp="1"/>
          </p:cNvSpPr>
          <p:nvPr>
            <p:ph type="title"/>
          </p:nvPr>
        </p:nvSpPr>
        <p:spPr>
          <a:xfrm>
            <a:off x="539552" y="332656"/>
            <a:ext cx="8229600" cy="1143000"/>
          </a:xfrm>
        </p:spPr>
        <p:txBody>
          <a:bodyPr/>
          <a:lstStyle/>
          <a:p>
            <a:pPr eaLnBrk="1" hangingPunct="1"/>
            <a:r>
              <a:rPr lang="fr-FR" dirty="0" smtClean="0"/>
              <a:t/>
            </a:r>
            <a:br>
              <a:rPr lang="fr-FR" dirty="0" smtClean="0"/>
            </a:br>
            <a:r>
              <a:rPr lang="fr-FR" sz="2400" b="1" u="sng" dirty="0" smtClean="0">
                <a:solidFill>
                  <a:srgbClr val="811453"/>
                </a:solidFill>
              </a:rPr>
              <a:t>Qu’entend-on par « loyauté de la preuve » en droit pénal ?</a:t>
            </a:r>
            <a:r>
              <a:rPr lang="fr-FR" dirty="0" smtClean="0"/>
              <a:t/>
            </a:r>
            <a:br>
              <a:rPr lang="fr-FR" dirty="0" smtClean="0"/>
            </a:br>
            <a:endParaRPr lang="fr-FR" dirty="0" smtClean="0"/>
          </a:p>
        </p:txBody>
      </p:sp>
      <p:sp>
        <p:nvSpPr>
          <p:cNvPr id="12291" name="Espace réservé du contenu 2"/>
          <p:cNvSpPr>
            <a:spLocks noGrp="1"/>
          </p:cNvSpPr>
          <p:nvPr>
            <p:ph idx="1"/>
          </p:nvPr>
        </p:nvSpPr>
        <p:spPr>
          <a:xfrm>
            <a:off x="467544" y="1412776"/>
            <a:ext cx="8229600" cy="5112197"/>
          </a:xfrm>
        </p:spPr>
        <p:txBody>
          <a:bodyPr/>
          <a:lstStyle/>
          <a:p>
            <a:pPr algn="just" eaLnBrk="1" hangingPunct="1">
              <a:buClr>
                <a:srgbClr val="811453"/>
              </a:buClr>
              <a:buFont typeface="Arial" pitchFamily="34" charset="0"/>
              <a:buChar char="•"/>
            </a:pPr>
            <a:r>
              <a:rPr lang="fr-FR" sz="1600" dirty="0" smtClean="0"/>
              <a:t>Une administration de la preuve respectant des conditions de proportionnalité et de transparence.</a:t>
            </a:r>
          </a:p>
          <a:p>
            <a:pPr algn="just" eaLnBrk="1" hangingPunct="1">
              <a:buClr>
                <a:srgbClr val="811453"/>
              </a:buClr>
              <a:buFont typeface="Arial" pitchFamily="34" charset="0"/>
              <a:buChar char="•"/>
            </a:pPr>
            <a:r>
              <a:rPr lang="fr-FR" sz="1600" dirty="0" smtClean="0"/>
              <a:t>Une obligation de respecter les droits fondamentaux de l’ensemble des parties au litige.</a:t>
            </a:r>
          </a:p>
          <a:p>
            <a:pPr algn="just" eaLnBrk="1" hangingPunct="1">
              <a:buClr>
                <a:srgbClr val="811453"/>
              </a:buClr>
              <a:buFont typeface="Arial" pitchFamily="34" charset="0"/>
              <a:buChar char="•"/>
            </a:pPr>
            <a:r>
              <a:rPr lang="fr-FR" sz="1600" dirty="0" smtClean="0"/>
              <a:t>Une obligation d’information de ses salariés et des représentants du personnel des mesures prises au sein de l’entreprise pour apporter la preuve d’un acte cybercriminel (en cas de cybercriminalité interne).</a:t>
            </a:r>
          </a:p>
          <a:p>
            <a:pPr algn="just" eaLnBrk="1" hangingPunct="1">
              <a:buClr>
                <a:srgbClr val="811453"/>
              </a:buClr>
              <a:buFont typeface="Arial" pitchFamily="34" charset="0"/>
              <a:buChar char="•"/>
            </a:pPr>
            <a:r>
              <a:rPr lang="fr-FR" sz="1600" dirty="0" smtClean="0"/>
              <a:t>Un respect du principe du contradictoire et des droits de la défense.</a:t>
            </a:r>
          </a:p>
          <a:p>
            <a:pPr algn="just" eaLnBrk="1" hangingPunct="1">
              <a:buClr>
                <a:srgbClr val="811453"/>
              </a:buClr>
              <a:buFont typeface="Arial" pitchFamily="34" charset="0"/>
              <a:buChar char="•"/>
            </a:pPr>
            <a:r>
              <a:rPr lang="fr-FR" sz="1600" dirty="0" smtClean="0"/>
              <a:t>Un refus de production de fichiers temporaires, ceux-ci étant enregistrés automatiquement et ne pouvant donc démontrer une intention de copier de la part du délinquant (</a:t>
            </a:r>
            <a:r>
              <a:rPr lang="fr-FR" sz="1600" dirty="0" err="1" smtClean="0"/>
              <a:t>Crim</a:t>
            </a:r>
            <a:r>
              <a:rPr lang="fr-FR" sz="1600" dirty="0" smtClean="0"/>
              <a:t>. 5 janvier 2005).</a:t>
            </a:r>
          </a:p>
          <a:p>
            <a:pPr algn="just" eaLnBrk="1" hangingPunct="1">
              <a:buClr>
                <a:srgbClr val="811453"/>
              </a:buClr>
              <a:buFont typeface="Arial" pitchFamily="34" charset="0"/>
              <a:buChar char="•"/>
            </a:pPr>
            <a:r>
              <a:rPr lang="fr-FR" sz="1600" dirty="0" smtClean="0"/>
              <a:t>L’invalidité du mode de preuve tiré de la provocation à la commission de l’infraction (</a:t>
            </a:r>
            <a:r>
              <a:rPr lang="fr-FR" sz="1600" dirty="0" err="1" smtClean="0"/>
              <a:t>Crim</a:t>
            </a:r>
            <a:r>
              <a:rPr lang="fr-FR" sz="1600" dirty="0" smtClean="0"/>
              <a:t>. 7 février 2007): car est à l’origine de la commission de l’infraction, contrairement à la provocation à la preuve, légalement admise, car elle se contente de prouver une infraction déjà réalisée ou en cours. </a:t>
            </a:r>
          </a:p>
          <a:p>
            <a:pPr algn="just" eaLnBrk="1" hangingPunct="1">
              <a:buFontTx/>
              <a:buChar char="-"/>
            </a:pPr>
            <a:endParaRPr lang="fr-FR" sz="1600" dirty="0" smtClean="0"/>
          </a:p>
          <a:p>
            <a:pPr algn="just" eaLnBrk="1" hangingPunct="1">
              <a:buFont typeface="Wingdings" pitchFamily="2" charset="2"/>
              <a:buChar char="Ø"/>
            </a:pPr>
            <a:r>
              <a:rPr lang="fr-FR" sz="1600" dirty="0" smtClean="0"/>
              <a:t>Conséquence : rejet de toute preuve ne respectant pas le principe de loyauté.</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re 1"/>
          <p:cNvSpPr>
            <a:spLocks noGrp="1"/>
          </p:cNvSpPr>
          <p:nvPr>
            <p:ph type="title"/>
          </p:nvPr>
        </p:nvSpPr>
        <p:spPr/>
        <p:txBody>
          <a:bodyPr/>
          <a:lstStyle/>
          <a:p>
            <a:r>
              <a:rPr lang="fr-FR" sz="2400" dirty="0" smtClean="0"/>
              <a:t/>
            </a:r>
            <a:br>
              <a:rPr lang="fr-FR" sz="2400" dirty="0" smtClean="0"/>
            </a:br>
            <a:r>
              <a:rPr lang="fr-FR" sz="2400" b="1" u="sng" dirty="0" smtClean="0">
                <a:solidFill>
                  <a:srgbClr val="811453"/>
                </a:solidFill>
              </a:rPr>
              <a:t>Qu’entend-on par « loyauté de la preuve » en droit civil et commercial ?</a:t>
            </a:r>
          </a:p>
        </p:txBody>
      </p:sp>
      <p:sp>
        <p:nvSpPr>
          <p:cNvPr id="13315" name="Espace réservé du contenu 2"/>
          <p:cNvSpPr>
            <a:spLocks noGrp="1"/>
          </p:cNvSpPr>
          <p:nvPr>
            <p:ph idx="1"/>
          </p:nvPr>
        </p:nvSpPr>
        <p:spPr>
          <a:xfrm>
            <a:off x="539750" y="1412875"/>
            <a:ext cx="8229600" cy="4997450"/>
          </a:xfrm>
        </p:spPr>
        <p:txBody>
          <a:bodyPr/>
          <a:lstStyle/>
          <a:p>
            <a:pPr algn="just">
              <a:buClr>
                <a:srgbClr val="811453"/>
              </a:buClr>
            </a:pPr>
            <a:r>
              <a:rPr lang="fr-FR" sz="2000" dirty="0" smtClean="0"/>
              <a:t>Une fois que l’entreprise a obtenu la condamnation pénale du délinquant, elle peut vouloir obtenir réparation du préjudice subi devant les tribunaux civils ou commerciaux, ou procéder au licenciement du salarié délinquant :</a:t>
            </a:r>
          </a:p>
          <a:p>
            <a:pPr algn="just"/>
            <a:endParaRPr lang="fr-FR" sz="2000" dirty="0" smtClean="0"/>
          </a:p>
          <a:p>
            <a:pPr algn="just">
              <a:buClr>
                <a:srgbClr val="811453"/>
              </a:buClr>
            </a:pPr>
            <a:r>
              <a:rPr lang="fr-FR" sz="2000" dirty="0" smtClean="0"/>
              <a:t>En matière civile, la preuve se rapporte différemment en présence d’actes juridiques ou de faits juridiques :</a:t>
            </a:r>
          </a:p>
          <a:p>
            <a:pPr lvl="1" algn="just">
              <a:buFontTx/>
              <a:buChar char="-"/>
            </a:pPr>
            <a:r>
              <a:rPr lang="fr-FR" sz="1600" u="sng" dirty="0" smtClean="0"/>
              <a:t>Actes juridiques</a:t>
            </a:r>
            <a:r>
              <a:rPr lang="fr-FR" sz="1600" dirty="0" smtClean="0"/>
              <a:t> : soumis au </a:t>
            </a:r>
            <a:r>
              <a:rPr lang="fr-FR" sz="1600" b="1" dirty="0" smtClean="0"/>
              <a:t>système de preuve légale </a:t>
            </a:r>
            <a:r>
              <a:rPr lang="fr-FR" sz="1600" dirty="0" smtClean="0"/>
              <a:t>(acte authentique, acte sous seing privé, aveu ou le serment décisoire). Certains modes de preuve imparfaits sont laissés à la libre appréciation du juge (présomptions, témoignage, enregistrements…). </a:t>
            </a:r>
          </a:p>
          <a:p>
            <a:pPr lvl="1" algn="just">
              <a:buFontTx/>
              <a:buChar char="-"/>
            </a:pPr>
            <a:r>
              <a:rPr lang="fr-FR" sz="1600" u="sng" dirty="0" smtClean="0"/>
              <a:t>Faits juridiques </a:t>
            </a:r>
            <a:r>
              <a:rPr lang="fr-FR" sz="1600" dirty="0" smtClean="0"/>
              <a:t>: soumis </a:t>
            </a:r>
            <a:r>
              <a:rPr lang="fr-FR" sz="1600" b="1" dirty="0" smtClean="0"/>
              <a:t>au principe de liberté de la preuve</a:t>
            </a:r>
            <a:r>
              <a:rPr lang="fr-FR" sz="1600" dirty="0" smtClean="0"/>
              <a:t>.</a:t>
            </a:r>
          </a:p>
          <a:p>
            <a:pPr algn="just">
              <a:buFontTx/>
              <a:buNone/>
            </a:pPr>
            <a:endParaRPr lang="fr-FR" sz="2000" dirty="0" smtClean="0"/>
          </a:p>
          <a:p>
            <a:pPr algn="just">
              <a:buClr>
                <a:srgbClr val="811453"/>
              </a:buClr>
            </a:pPr>
            <a:r>
              <a:rPr lang="fr-FR" sz="2000" dirty="0" smtClean="0"/>
              <a:t>En droit commercial, la preuve est libre (article L110-3 Code de commerce).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re 1"/>
          <p:cNvSpPr>
            <a:spLocks noGrp="1"/>
          </p:cNvSpPr>
          <p:nvPr>
            <p:ph type="title"/>
          </p:nvPr>
        </p:nvSpPr>
        <p:spPr>
          <a:xfrm>
            <a:off x="468313" y="476250"/>
            <a:ext cx="8229600" cy="782638"/>
          </a:xfrm>
        </p:spPr>
        <p:txBody>
          <a:bodyPr/>
          <a:lstStyle/>
          <a:p>
            <a:pPr eaLnBrk="1" hangingPunct="1"/>
            <a:r>
              <a:rPr lang="fr-FR" sz="3200" dirty="0" smtClean="0"/>
              <a:t/>
            </a:r>
            <a:br>
              <a:rPr lang="fr-FR" sz="3200" dirty="0" smtClean="0"/>
            </a:br>
            <a:r>
              <a:rPr lang="fr-FR" sz="2400" b="1" u="sng" dirty="0" smtClean="0">
                <a:solidFill>
                  <a:srgbClr val="811453"/>
                </a:solidFill>
              </a:rPr>
              <a:t>Les dangers des modes de preuve illégaux : quand l’entreprise victime devient elle-même délinquante…</a:t>
            </a:r>
            <a:r>
              <a:rPr lang="fr-FR" sz="2800" dirty="0" smtClean="0"/>
              <a:t/>
            </a:r>
            <a:br>
              <a:rPr lang="fr-FR" sz="2800" dirty="0" smtClean="0"/>
            </a:br>
            <a:endParaRPr lang="fr-FR" sz="2800" dirty="0" smtClean="0"/>
          </a:p>
        </p:txBody>
      </p:sp>
      <p:sp>
        <p:nvSpPr>
          <p:cNvPr id="14339" name="Espace réservé du contenu 2"/>
          <p:cNvSpPr>
            <a:spLocks noGrp="1"/>
          </p:cNvSpPr>
          <p:nvPr>
            <p:ph idx="1"/>
          </p:nvPr>
        </p:nvSpPr>
        <p:spPr>
          <a:xfrm>
            <a:off x="457200" y="1268413"/>
            <a:ext cx="8229600" cy="5184775"/>
          </a:xfrm>
        </p:spPr>
        <p:txBody>
          <a:bodyPr/>
          <a:lstStyle/>
          <a:p>
            <a:pPr eaLnBrk="1" hangingPunct="1">
              <a:buNone/>
            </a:pPr>
            <a:r>
              <a:rPr lang="fr-FR" sz="1600" b="1" u="sng" dirty="0" smtClean="0">
                <a:solidFill>
                  <a:srgbClr val="811453"/>
                </a:solidFill>
              </a:rPr>
              <a:t>Responsabilité pénale :</a:t>
            </a:r>
          </a:p>
          <a:p>
            <a:pPr eaLnBrk="1" hangingPunct="1">
              <a:buClr>
                <a:srgbClr val="811453"/>
              </a:buClr>
            </a:pPr>
            <a:r>
              <a:rPr lang="fr-FR" sz="1600" dirty="0" smtClean="0"/>
              <a:t>Les limites au </a:t>
            </a:r>
            <a:r>
              <a:rPr lang="fr-FR" sz="1600" b="1" dirty="0" smtClean="0">
                <a:solidFill>
                  <a:srgbClr val="811453"/>
                </a:solidFill>
              </a:rPr>
              <a:t>recueil d’information </a:t>
            </a:r>
            <a:r>
              <a:rPr lang="fr-FR" sz="1600" dirty="0" smtClean="0"/>
              <a:t>pour constituer ses preuves :</a:t>
            </a:r>
          </a:p>
          <a:p>
            <a:pPr eaLnBrk="1" hangingPunct="1">
              <a:buNone/>
            </a:pPr>
            <a:r>
              <a:rPr lang="fr-FR" sz="1600" dirty="0" smtClean="0"/>
              <a:t>	Le fait de procéder à un traitement automatisé de données personnelles sans prendre toutes les précautions utiles pour préserver leur sécurité est puni par l'article 226-17 du Code pénal.</a:t>
            </a:r>
          </a:p>
          <a:p>
            <a:pPr eaLnBrk="1" hangingPunct="1">
              <a:buNone/>
            </a:pPr>
            <a:r>
              <a:rPr lang="fr-FR" sz="1600" dirty="0" smtClean="0"/>
              <a:t>	En cas d’attaque interne, l’entreprise a l’obligation d’informer le salarié qu’un recueil de données est réalisé à son égard. Si, pour obtenir des preuves des actes cybercriminels, l’entreprise victime a collecté des données personnelles sans le consentement des personnes concernées, elle peut se voir condamner par l’article 226-18 du code pénal.</a:t>
            </a:r>
          </a:p>
          <a:p>
            <a:pPr eaLnBrk="1" hangingPunct="1">
              <a:buClr>
                <a:srgbClr val="811453"/>
              </a:buClr>
            </a:pPr>
            <a:r>
              <a:rPr lang="fr-FR" sz="1600" dirty="0" smtClean="0"/>
              <a:t>Une </a:t>
            </a:r>
            <a:r>
              <a:rPr lang="fr-FR" sz="1600" b="1" dirty="0" smtClean="0">
                <a:solidFill>
                  <a:srgbClr val="811453"/>
                </a:solidFill>
              </a:rPr>
              <a:t>intrusion</a:t>
            </a:r>
            <a:r>
              <a:rPr lang="fr-FR" sz="1600" dirty="0" smtClean="0"/>
              <a:t>, même motivée, dans les données de l’attaquant reste un délit. Application des articles 323-1 et suivants du Code pénal.</a:t>
            </a:r>
          </a:p>
          <a:p>
            <a:pPr eaLnBrk="1" hangingPunct="1">
              <a:buNone/>
            </a:pPr>
            <a:r>
              <a:rPr lang="fr-FR" sz="1600" b="1" u="sng" dirty="0" smtClean="0">
                <a:solidFill>
                  <a:srgbClr val="811453"/>
                </a:solidFill>
              </a:rPr>
              <a:t>Responsabilité civile :</a:t>
            </a:r>
          </a:p>
          <a:p>
            <a:pPr eaLnBrk="1" hangingPunct="1">
              <a:buClr>
                <a:srgbClr val="811453"/>
              </a:buClr>
            </a:pPr>
            <a:r>
              <a:rPr lang="fr-FR" sz="1600" dirty="0" smtClean="0"/>
              <a:t>L’entreprise peut voir sa responsabilité engagée pour les dommages causés à une tierce personne dans le cadre des dommages causés en raison de la faiblesse de protection des « </a:t>
            </a:r>
            <a:r>
              <a:rPr lang="fr-FR" sz="1600" dirty="0" err="1" smtClean="0"/>
              <a:t>honeypots</a:t>
            </a:r>
            <a:r>
              <a:rPr lang="fr-FR" sz="1600" dirty="0" smtClean="0"/>
              <a:t> » : pots de miels destinés à attirer les hackers dont certains font prendre le risque à l’entreprise de subir quelques dommages au prix de déceler un acte cybercriminel sur son système informatique. Engagement de sa responsabilité délictuelle sur le fondement de l’article 1382 du Code civil.</a:t>
            </a:r>
          </a:p>
          <a:p>
            <a:pPr eaLnBrk="1" hangingPunct="1"/>
            <a:endParaRPr lang="fr-FR"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re 1"/>
          <p:cNvSpPr>
            <a:spLocks noGrp="1"/>
          </p:cNvSpPr>
          <p:nvPr>
            <p:ph type="title"/>
          </p:nvPr>
        </p:nvSpPr>
        <p:spPr>
          <a:xfrm>
            <a:off x="468313" y="765175"/>
            <a:ext cx="8229600" cy="503238"/>
          </a:xfrm>
        </p:spPr>
        <p:txBody>
          <a:bodyPr/>
          <a:lstStyle/>
          <a:p>
            <a:pPr eaLnBrk="1" hangingPunct="1"/>
            <a:r>
              <a:rPr lang="fr-FR" sz="3200" smtClean="0"/>
              <a:t/>
            </a:r>
            <a:br>
              <a:rPr lang="fr-FR" sz="3200" smtClean="0"/>
            </a:br>
            <a:endParaRPr lang="fr-FR" sz="3200" smtClean="0"/>
          </a:p>
        </p:txBody>
      </p:sp>
      <p:sp>
        <p:nvSpPr>
          <p:cNvPr id="15363" name="Espace réservé du contenu 2"/>
          <p:cNvSpPr>
            <a:spLocks noGrp="1"/>
          </p:cNvSpPr>
          <p:nvPr>
            <p:ph idx="1"/>
          </p:nvPr>
        </p:nvSpPr>
        <p:spPr>
          <a:xfrm>
            <a:off x="457200" y="836712"/>
            <a:ext cx="8229600" cy="5289451"/>
          </a:xfrm>
        </p:spPr>
        <p:txBody>
          <a:bodyPr/>
          <a:lstStyle/>
          <a:p>
            <a:pPr eaLnBrk="1" hangingPunct="1">
              <a:buFontTx/>
              <a:buNone/>
            </a:pPr>
            <a:r>
              <a:rPr lang="fr-FR" sz="2400" b="1" u="sng" dirty="0" smtClean="0">
                <a:solidFill>
                  <a:srgbClr val="811453"/>
                </a:solidFill>
              </a:rPr>
              <a:t>Les organes compétents pour l’enquête à mener contre un cybercriminel :</a:t>
            </a:r>
          </a:p>
          <a:p>
            <a:pPr eaLnBrk="1" hangingPunct="1">
              <a:buFontTx/>
              <a:buNone/>
            </a:pPr>
            <a:endParaRPr lang="fr-FR" sz="2400" b="1" u="sng" dirty="0" smtClean="0">
              <a:solidFill>
                <a:srgbClr val="811453"/>
              </a:solidFill>
            </a:endParaRPr>
          </a:p>
          <a:p>
            <a:pPr eaLnBrk="1" hangingPunct="1">
              <a:buFontTx/>
              <a:buChar char="-"/>
            </a:pPr>
            <a:r>
              <a:rPr lang="fr-FR" sz="2000" dirty="0" smtClean="0"/>
              <a:t>l’Office central de lutte contre la criminalité liée aux technologies de l’information et de la communication (OCLCTIC) : enquêtes, investigations, assisté par les services de police et de gendarmerie et DGCCRF.</a:t>
            </a:r>
          </a:p>
          <a:p>
            <a:pPr eaLnBrk="1" hangingPunct="1">
              <a:buFontTx/>
              <a:buChar char="-"/>
            </a:pPr>
            <a:r>
              <a:rPr lang="fr-FR" sz="2000" dirty="0" smtClean="0"/>
              <a:t>La brigade d’enquête sur les fraudes aux technologies de l’information (BEFTI)</a:t>
            </a:r>
          </a:p>
          <a:p>
            <a:pPr eaLnBrk="1" hangingPunct="1">
              <a:buFontTx/>
              <a:buChar char="-"/>
            </a:pPr>
            <a:r>
              <a:rPr lang="fr-FR" sz="2000" dirty="0" smtClean="0"/>
              <a:t>La brigade centrale de répression de la criminalité informatique (BCRCI)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4" descr="anim_header_footer"/>
          <p:cNvPicPr>
            <a:picLocks noChangeAspect="1" noChangeArrowheads="1"/>
          </p:cNvPicPr>
          <p:nvPr/>
        </p:nvPicPr>
        <p:blipFill>
          <a:blip r:embed="rId2" cstate="print"/>
          <a:srcRect/>
          <a:stretch>
            <a:fillRect/>
          </a:stretch>
        </p:blipFill>
        <p:spPr bwMode="auto">
          <a:xfrm>
            <a:off x="611188" y="1484313"/>
            <a:ext cx="7874000" cy="1192212"/>
          </a:xfrm>
          <a:prstGeom prst="rect">
            <a:avLst/>
          </a:prstGeom>
          <a:noFill/>
          <a:ln w="9525">
            <a:noFill/>
            <a:miter lim="800000"/>
            <a:headEnd/>
            <a:tailEnd/>
          </a:ln>
        </p:spPr>
      </p:pic>
      <p:sp>
        <p:nvSpPr>
          <p:cNvPr id="16387" name="Rectangle 5"/>
          <p:cNvSpPr>
            <a:spLocks noChangeArrowheads="1"/>
          </p:cNvSpPr>
          <p:nvPr/>
        </p:nvSpPr>
        <p:spPr bwMode="auto">
          <a:xfrm>
            <a:off x="2339975" y="3068638"/>
            <a:ext cx="4572000" cy="1465262"/>
          </a:xfrm>
          <a:prstGeom prst="rect">
            <a:avLst/>
          </a:prstGeom>
          <a:noFill/>
          <a:ln w="9525">
            <a:noFill/>
            <a:miter lim="800000"/>
            <a:headEnd/>
            <a:tailEnd/>
          </a:ln>
        </p:spPr>
        <p:txBody>
          <a:bodyPr>
            <a:spAutoFit/>
          </a:bodyPr>
          <a:lstStyle/>
          <a:p>
            <a:r>
              <a:rPr lang="fr-FR" b="1">
                <a:solidFill>
                  <a:srgbClr val="000000"/>
                </a:solidFill>
              </a:rPr>
              <a:t>ICHAY </a:t>
            </a:r>
            <a:r>
              <a:rPr lang="fr-FR" b="1">
                <a:solidFill>
                  <a:srgbClr val="9A3366"/>
                </a:solidFill>
              </a:rPr>
              <a:t>&amp; </a:t>
            </a:r>
            <a:r>
              <a:rPr lang="fr-FR" b="1">
                <a:solidFill>
                  <a:srgbClr val="000000"/>
                </a:solidFill>
              </a:rPr>
              <a:t>MULLENEX </a:t>
            </a:r>
            <a:r>
              <a:rPr lang="fr-FR" b="1">
                <a:solidFill>
                  <a:srgbClr val="9A3366"/>
                </a:solidFill>
              </a:rPr>
              <a:t>Avocats</a:t>
            </a:r>
          </a:p>
          <a:p>
            <a:r>
              <a:rPr lang="fr-FR">
                <a:solidFill>
                  <a:srgbClr val="000000"/>
                </a:solidFill>
              </a:rPr>
              <a:t>5 rue de Monceau - 75008 Paris</a:t>
            </a:r>
          </a:p>
          <a:p>
            <a:r>
              <a:rPr lang="fr-FR">
                <a:solidFill>
                  <a:srgbClr val="000000"/>
                </a:solidFill>
              </a:rPr>
              <a:t>Tel : +33 1.42.89.19.80</a:t>
            </a:r>
          </a:p>
          <a:p>
            <a:r>
              <a:rPr lang="fr-FR">
                <a:solidFill>
                  <a:srgbClr val="000000"/>
                </a:solidFill>
              </a:rPr>
              <a:t>Fax : +33 1.42.89.14.99</a:t>
            </a:r>
          </a:p>
          <a:p>
            <a:pPr>
              <a:spcBef>
                <a:spcPct val="50000"/>
              </a:spcBef>
            </a:pPr>
            <a:endParaRPr lang="fr-FR" sz="1200"/>
          </a:p>
        </p:txBody>
      </p:sp>
      <p:sp>
        <p:nvSpPr>
          <p:cNvPr id="16388" name="Rectangle 7"/>
          <p:cNvSpPr>
            <a:spLocks noChangeArrowheads="1"/>
          </p:cNvSpPr>
          <p:nvPr/>
        </p:nvSpPr>
        <p:spPr bwMode="auto">
          <a:xfrm>
            <a:off x="2339975" y="4941888"/>
            <a:ext cx="3455988" cy="1098550"/>
          </a:xfrm>
          <a:prstGeom prst="rect">
            <a:avLst/>
          </a:prstGeom>
          <a:noFill/>
          <a:ln w="9525">
            <a:noFill/>
            <a:miter lim="800000"/>
            <a:headEnd/>
            <a:tailEnd/>
          </a:ln>
        </p:spPr>
        <p:txBody>
          <a:bodyPr>
            <a:spAutoFit/>
          </a:bodyPr>
          <a:lstStyle/>
          <a:p>
            <a:r>
              <a:rPr lang="fr-FR"/>
              <a:t>Diane </a:t>
            </a:r>
            <a:r>
              <a:rPr lang="fr-FR" b="1">
                <a:solidFill>
                  <a:srgbClr val="9A3366"/>
                </a:solidFill>
              </a:rPr>
              <a:t>Mullenex</a:t>
            </a:r>
          </a:p>
          <a:p>
            <a:r>
              <a:rPr lang="fr-FR" sz="1400" b="1" i="1"/>
              <a:t>Avocat à la Cour</a:t>
            </a:r>
          </a:p>
          <a:p>
            <a:r>
              <a:rPr lang="fr-FR" sz="1600" b="1" i="1"/>
              <a:t>Solicitor England &amp; Wales</a:t>
            </a:r>
            <a:endParaRPr lang="fr-FR" sz="1600" b="1">
              <a:solidFill>
                <a:srgbClr val="9A3366"/>
              </a:solidFill>
            </a:endParaRPr>
          </a:p>
          <a:p>
            <a:r>
              <a:rPr lang="fr-FR" b="1"/>
              <a:t>mullenex@ima-avocats.com</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468313" y="476250"/>
            <a:ext cx="8229600" cy="1143000"/>
          </a:xfrm>
        </p:spPr>
        <p:txBody>
          <a:bodyPr/>
          <a:lstStyle/>
          <a:p>
            <a:pPr eaLnBrk="1" hangingPunct="1"/>
            <a:r>
              <a:rPr lang="fr-FR" b="1" u="sng" dirty="0" smtClean="0">
                <a:solidFill>
                  <a:srgbClr val="811453"/>
                </a:solidFill>
              </a:rPr>
              <a:t>La cybercriminalité et le droit</a:t>
            </a:r>
          </a:p>
        </p:txBody>
      </p:sp>
      <p:sp>
        <p:nvSpPr>
          <p:cNvPr id="3075" name="Espace réservé du contenu 2"/>
          <p:cNvSpPr>
            <a:spLocks noGrp="1"/>
          </p:cNvSpPr>
          <p:nvPr>
            <p:ph idx="1"/>
          </p:nvPr>
        </p:nvSpPr>
        <p:spPr>
          <a:xfrm>
            <a:off x="457200" y="1600200"/>
            <a:ext cx="8229600" cy="4781550"/>
          </a:xfrm>
        </p:spPr>
        <p:txBody>
          <a:bodyPr/>
          <a:lstStyle/>
          <a:p>
            <a:pPr algn="just" eaLnBrk="1" hangingPunct="1"/>
            <a:r>
              <a:rPr lang="fr-FR" sz="2000" b="1" dirty="0" smtClean="0">
                <a:solidFill>
                  <a:srgbClr val="811453"/>
                </a:solidFill>
              </a:rPr>
              <a:t>La cybercriminalité </a:t>
            </a:r>
            <a:r>
              <a:rPr lang="fr-FR" sz="2000" dirty="0" smtClean="0"/>
              <a:t>est définie comme toute infraction commise sur le réseau internet et portant atteinte à des systèmes informatiques ainsi qu’aux données qu’ils contiennent.</a:t>
            </a:r>
          </a:p>
          <a:p>
            <a:pPr algn="just" eaLnBrk="1" hangingPunct="1">
              <a:buFontTx/>
              <a:buNone/>
            </a:pPr>
            <a:endParaRPr lang="fr-FR" sz="2000" dirty="0" smtClean="0"/>
          </a:p>
          <a:p>
            <a:pPr algn="just" eaLnBrk="1" hangingPunct="1"/>
            <a:r>
              <a:rPr lang="fr-FR" sz="2000" b="1" dirty="0" smtClean="0">
                <a:solidFill>
                  <a:srgbClr val="811453"/>
                </a:solidFill>
              </a:rPr>
              <a:t>Types d’infractions de cybercriminalité :</a:t>
            </a:r>
            <a:endParaRPr lang="fr-FR" sz="2000" dirty="0" smtClean="0"/>
          </a:p>
          <a:p>
            <a:pPr algn="just" eaLnBrk="1" hangingPunct="1">
              <a:buFontTx/>
              <a:buChar char="-"/>
            </a:pPr>
            <a:r>
              <a:rPr lang="fr-FR" sz="2000" u="sng" dirty="0" smtClean="0"/>
              <a:t>Atteintes aux droits de propriété intellectuelle</a:t>
            </a:r>
            <a:r>
              <a:rPr lang="fr-FR" sz="2000" dirty="0" smtClean="0"/>
              <a:t>.</a:t>
            </a:r>
          </a:p>
          <a:p>
            <a:pPr algn="just" eaLnBrk="1" hangingPunct="1">
              <a:buFontTx/>
              <a:buChar char="-"/>
            </a:pPr>
            <a:r>
              <a:rPr lang="fr-FR" sz="2000" u="sng" dirty="0" smtClean="0"/>
              <a:t>Infractions liées au contenu </a:t>
            </a:r>
            <a:r>
              <a:rPr lang="fr-FR" sz="2000" dirty="0" smtClean="0"/>
              <a:t>(à caractère raciste ou pornographique, par exemple) pour lesquelles les systèmes informatiques ne sont que les outils de l’infraction.</a:t>
            </a:r>
          </a:p>
          <a:p>
            <a:pPr algn="just" eaLnBrk="1" hangingPunct="1">
              <a:buFontTx/>
              <a:buChar char="-"/>
            </a:pPr>
            <a:r>
              <a:rPr lang="fr-FR" sz="2000" u="sng" dirty="0" smtClean="0"/>
              <a:t>Atteintes aux intérêts d’une entreprise</a:t>
            </a:r>
            <a:r>
              <a:rPr lang="fr-FR" sz="2000" dirty="0" smtClean="0"/>
              <a:t> : virus, fraude (interne ou externe à l’entreprise), piratage… Dans ces cas, les systèmes d’information sont l’objet même de l’infraction et ce sont ces infractions qui sont problématiques pour les entreprises.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9750" y="1844675"/>
            <a:ext cx="8229600" cy="1143000"/>
          </a:xfrm>
        </p:spPr>
        <p:txBody>
          <a:bodyPr/>
          <a:lstStyle/>
          <a:p>
            <a:pPr eaLnBrk="1" hangingPunct="1"/>
            <a:r>
              <a:rPr lang="fr-FR" sz="3200" b="1" u="sng" dirty="0" smtClean="0">
                <a:solidFill>
                  <a:srgbClr val="811453"/>
                </a:solidFill>
              </a:rPr>
              <a:t>1. Les outils juridiques en prévention d’un acte cybercriminel</a:t>
            </a:r>
          </a:p>
        </p:txBody>
      </p:sp>
      <p:sp>
        <p:nvSpPr>
          <p:cNvPr id="4099" name="Rectangle 3"/>
          <p:cNvSpPr>
            <a:spLocks noGrp="1" noChangeArrowheads="1"/>
          </p:cNvSpPr>
          <p:nvPr>
            <p:ph type="body" idx="1"/>
          </p:nvPr>
        </p:nvSpPr>
        <p:spPr>
          <a:xfrm>
            <a:off x="395536" y="2924944"/>
            <a:ext cx="8229600" cy="3528244"/>
          </a:xfrm>
        </p:spPr>
        <p:txBody>
          <a:bodyPr/>
          <a:lstStyle/>
          <a:p>
            <a:pPr eaLnBrk="1" hangingPunct="1">
              <a:buFontTx/>
              <a:buNone/>
            </a:pPr>
            <a:endParaRPr lang="fr-FR" dirty="0" smtClean="0"/>
          </a:p>
          <a:p>
            <a:pPr algn="just" eaLnBrk="1" hangingPunct="1">
              <a:buFontTx/>
              <a:buNone/>
            </a:pPr>
            <a:r>
              <a:rPr lang="fr-FR" sz="2800" dirty="0" smtClean="0"/>
              <a:t>	En complément des outils techniques de lutte contre la cybercriminalité, de bons outils de travail juridiques assurent une sécurité supplémentaire à l’entreprise</a:t>
            </a:r>
            <a:r>
              <a:rPr lang="fr-FR" dirty="0" smtClean="0"/>
              <a: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pPr eaLnBrk="1" hangingPunct="1"/>
            <a:r>
              <a:rPr lang="fr-FR" sz="3200" b="1" u="sng" dirty="0" smtClean="0"/>
              <a:t/>
            </a:r>
            <a:br>
              <a:rPr lang="fr-FR" sz="3200" b="1" u="sng" dirty="0" smtClean="0"/>
            </a:br>
            <a:r>
              <a:rPr lang="fr-FR" sz="2800" b="1" u="sng" dirty="0" smtClean="0">
                <a:solidFill>
                  <a:srgbClr val="811453"/>
                </a:solidFill>
              </a:rPr>
              <a:t>Une protection structurelle : la charte informatique</a:t>
            </a:r>
          </a:p>
        </p:txBody>
      </p:sp>
      <p:sp>
        <p:nvSpPr>
          <p:cNvPr id="5123" name="Espace réservé du contenu 2"/>
          <p:cNvSpPr>
            <a:spLocks noGrp="1"/>
          </p:cNvSpPr>
          <p:nvPr>
            <p:ph idx="1"/>
          </p:nvPr>
        </p:nvSpPr>
        <p:spPr>
          <a:xfrm>
            <a:off x="467544" y="1628800"/>
            <a:ext cx="8229600" cy="4525963"/>
          </a:xfrm>
        </p:spPr>
        <p:txBody>
          <a:bodyPr/>
          <a:lstStyle/>
          <a:p>
            <a:pPr algn="just" eaLnBrk="1" hangingPunct="1">
              <a:buFontTx/>
              <a:buNone/>
            </a:pPr>
            <a:r>
              <a:rPr lang="fr-FR" sz="2400" dirty="0" smtClean="0"/>
              <a:t>	La charte informatique signée par l’ensemble des employés assure à tous un usage sécurisé des outils informatiques au sein de l’entreprise en :</a:t>
            </a:r>
          </a:p>
          <a:p>
            <a:pPr algn="just" eaLnBrk="1" hangingPunct="1">
              <a:buFontTx/>
              <a:buNone/>
            </a:pPr>
            <a:endParaRPr lang="fr-FR" sz="2400" dirty="0" smtClean="0"/>
          </a:p>
          <a:p>
            <a:pPr algn="just" eaLnBrk="1" hangingPunct="1">
              <a:buClr>
                <a:srgbClr val="811453"/>
              </a:buClr>
              <a:buFont typeface="Arial" pitchFamily="34" charset="0"/>
              <a:buChar char="•"/>
            </a:pPr>
            <a:r>
              <a:rPr lang="fr-FR" sz="2000" dirty="0" smtClean="0"/>
              <a:t>Etablissant des règles générales définissant précisément les droits et obligations de chacun dans l’usage des technologies de l’entreprise.</a:t>
            </a:r>
          </a:p>
          <a:p>
            <a:pPr algn="just" eaLnBrk="1" hangingPunct="1">
              <a:buClr>
                <a:srgbClr val="811453"/>
              </a:buClr>
              <a:buFont typeface="Arial" pitchFamily="34" charset="0"/>
              <a:buChar char="•"/>
            </a:pPr>
            <a:r>
              <a:rPr lang="fr-FR" sz="2000" dirty="0" smtClean="0"/>
              <a:t>Informant les employés des modes de surveillance et de contrôle utilisés pendant les heures de travail.</a:t>
            </a:r>
          </a:p>
          <a:p>
            <a:pPr algn="just" eaLnBrk="1" hangingPunct="1">
              <a:buClr>
                <a:srgbClr val="811453"/>
              </a:buClr>
              <a:buFont typeface="Arial" pitchFamily="34" charset="0"/>
              <a:buChar char="•"/>
            </a:pPr>
            <a:r>
              <a:rPr lang="fr-FR" sz="2000" dirty="0" smtClean="0"/>
              <a:t>Décrivant les sanctions applicables en cas de non respect de la charte.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765175"/>
            <a:ext cx="8229600" cy="5360988"/>
          </a:xfrm>
        </p:spPr>
        <p:txBody>
          <a:bodyPr/>
          <a:lstStyle/>
          <a:p>
            <a:pPr algn="just">
              <a:buFontTx/>
              <a:buNone/>
            </a:pPr>
            <a:r>
              <a:rPr lang="fr-FR" b="1" dirty="0" smtClean="0"/>
              <a:t>	</a:t>
            </a:r>
            <a:r>
              <a:rPr lang="fr-FR" b="1" dirty="0" smtClean="0">
                <a:solidFill>
                  <a:srgbClr val="811453"/>
                </a:solidFill>
              </a:rPr>
              <a:t>	</a:t>
            </a:r>
            <a:r>
              <a:rPr lang="fr-FR" sz="2800" b="1" u="sng" dirty="0" smtClean="0">
                <a:solidFill>
                  <a:srgbClr val="811453"/>
                </a:solidFill>
              </a:rPr>
              <a:t>La protection structurelle : la charte</a:t>
            </a:r>
            <a:r>
              <a:rPr lang="fr-FR" sz="2800" b="1" dirty="0" smtClean="0">
                <a:solidFill>
                  <a:srgbClr val="811453"/>
                </a:solidFill>
              </a:rPr>
              <a:t> 				</a:t>
            </a:r>
            <a:r>
              <a:rPr lang="fr-FR" sz="2800" b="1" u="sng" dirty="0" smtClean="0">
                <a:solidFill>
                  <a:srgbClr val="811453"/>
                </a:solidFill>
              </a:rPr>
              <a:t>informatique</a:t>
            </a:r>
          </a:p>
          <a:p>
            <a:pPr algn="just">
              <a:buFontTx/>
              <a:buNone/>
            </a:pPr>
            <a:r>
              <a:rPr lang="fr-FR" sz="2800" dirty="0" smtClean="0"/>
              <a:t>	Conditions de mise en œuvre de la charte informatique :</a:t>
            </a:r>
          </a:p>
          <a:p>
            <a:pPr algn="just">
              <a:buFontTx/>
              <a:buNone/>
            </a:pPr>
            <a:endParaRPr lang="fr-FR" sz="2800" dirty="0" smtClean="0"/>
          </a:p>
          <a:p>
            <a:pPr algn="just">
              <a:buClr>
                <a:srgbClr val="811453"/>
              </a:buClr>
              <a:buFont typeface="Arial" pitchFamily="34" charset="0"/>
              <a:buChar char="•"/>
            </a:pPr>
            <a:r>
              <a:rPr lang="fr-FR" sz="2000" dirty="0" smtClean="0"/>
              <a:t>Respect du </a:t>
            </a:r>
            <a:r>
              <a:rPr lang="fr-FR" sz="2000" b="1" dirty="0" smtClean="0">
                <a:solidFill>
                  <a:srgbClr val="811453"/>
                </a:solidFill>
              </a:rPr>
              <a:t>principe de proportionnalité</a:t>
            </a:r>
            <a:r>
              <a:rPr lang="fr-FR" sz="2000" dirty="0" smtClean="0">
                <a:solidFill>
                  <a:srgbClr val="811453"/>
                </a:solidFill>
              </a:rPr>
              <a:t> </a:t>
            </a:r>
            <a:r>
              <a:rPr lang="fr-FR" sz="2000" dirty="0" smtClean="0"/>
              <a:t>(L1121-1 du Code du travail).</a:t>
            </a:r>
          </a:p>
          <a:p>
            <a:pPr algn="just">
              <a:buClr>
                <a:srgbClr val="811453"/>
              </a:buClr>
              <a:buFont typeface="Arial" pitchFamily="34" charset="0"/>
              <a:buChar char="•"/>
            </a:pPr>
            <a:r>
              <a:rPr lang="fr-FR" sz="2000" dirty="0" smtClean="0"/>
              <a:t>Respect de </a:t>
            </a:r>
            <a:r>
              <a:rPr lang="fr-FR" sz="2000" b="1" dirty="0" smtClean="0">
                <a:solidFill>
                  <a:srgbClr val="811453"/>
                </a:solidFill>
              </a:rPr>
              <a:t>l’obligation d’information de la CNIL</a:t>
            </a:r>
            <a:r>
              <a:rPr lang="fr-FR" sz="2000" dirty="0" smtClean="0"/>
              <a:t> concernant toute collecte de données liées à l’application de la charte.</a:t>
            </a:r>
          </a:p>
          <a:p>
            <a:pPr algn="just">
              <a:buClr>
                <a:srgbClr val="811453"/>
              </a:buClr>
              <a:buFont typeface="Arial" pitchFamily="34" charset="0"/>
              <a:buChar char="•"/>
            </a:pPr>
            <a:r>
              <a:rPr lang="fr-FR" sz="2000" dirty="0" smtClean="0"/>
              <a:t>Respect de </a:t>
            </a:r>
            <a:r>
              <a:rPr lang="fr-FR" sz="2000" b="1" dirty="0" smtClean="0">
                <a:solidFill>
                  <a:srgbClr val="811453"/>
                </a:solidFill>
              </a:rPr>
              <a:t>l’obligation d’information du salarié</a:t>
            </a:r>
            <a:r>
              <a:rPr lang="fr-FR" sz="2000" dirty="0" smtClean="0"/>
              <a:t> des données recueillies dans le cadre des mesures de contrôle.</a:t>
            </a:r>
          </a:p>
          <a:p>
            <a:pPr algn="just">
              <a:buClr>
                <a:srgbClr val="811453"/>
              </a:buClr>
              <a:buFont typeface="Arial" pitchFamily="34" charset="0"/>
              <a:buChar char="•"/>
            </a:pPr>
            <a:r>
              <a:rPr lang="fr-FR" sz="2000" dirty="0" smtClean="0"/>
              <a:t>Respect de </a:t>
            </a:r>
            <a:r>
              <a:rPr lang="fr-FR" sz="2000" b="1" dirty="0" smtClean="0">
                <a:solidFill>
                  <a:srgbClr val="811453"/>
                </a:solidFill>
              </a:rPr>
              <a:t>l’obligation d’information des représentants des salariés</a:t>
            </a:r>
            <a:r>
              <a:rPr lang="fr-FR" sz="2000" dirty="0" smtClean="0"/>
              <a:t> des mesures de contrôle appliquées.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re 1"/>
          <p:cNvSpPr>
            <a:spLocks noGrp="1"/>
          </p:cNvSpPr>
          <p:nvPr>
            <p:ph type="title"/>
          </p:nvPr>
        </p:nvSpPr>
        <p:spPr>
          <a:xfrm>
            <a:off x="457200" y="274638"/>
            <a:ext cx="8229600" cy="993775"/>
          </a:xfrm>
        </p:spPr>
        <p:txBody>
          <a:bodyPr/>
          <a:lstStyle/>
          <a:p>
            <a:pPr eaLnBrk="1" hangingPunct="1"/>
            <a:r>
              <a:rPr lang="fr-FR" sz="3200" dirty="0" smtClean="0"/>
              <a:t/>
            </a:r>
            <a:br>
              <a:rPr lang="fr-FR" sz="3200" dirty="0" smtClean="0"/>
            </a:br>
            <a:r>
              <a:rPr lang="fr-FR" sz="3200" b="1" dirty="0" smtClean="0"/>
              <a:t/>
            </a:r>
            <a:br>
              <a:rPr lang="fr-FR" sz="3200" b="1" dirty="0" smtClean="0"/>
            </a:br>
            <a:r>
              <a:rPr lang="fr-FR" sz="2800" b="1" u="sng" dirty="0" smtClean="0">
                <a:solidFill>
                  <a:srgbClr val="811453"/>
                </a:solidFill>
              </a:rPr>
              <a:t>La protection contractuelle :</a:t>
            </a:r>
            <a:r>
              <a:rPr lang="fr-FR" b="1" dirty="0" smtClean="0"/>
              <a:t/>
            </a:r>
            <a:br>
              <a:rPr lang="fr-FR" b="1" dirty="0" smtClean="0"/>
            </a:br>
            <a:endParaRPr lang="fr-FR" b="1" dirty="0" smtClean="0"/>
          </a:p>
        </p:txBody>
      </p:sp>
      <p:sp>
        <p:nvSpPr>
          <p:cNvPr id="7171" name="Espace réservé du contenu 2"/>
          <p:cNvSpPr>
            <a:spLocks noGrp="1"/>
          </p:cNvSpPr>
          <p:nvPr>
            <p:ph idx="1"/>
          </p:nvPr>
        </p:nvSpPr>
        <p:spPr>
          <a:xfrm>
            <a:off x="468313" y="1196975"/>
            <a:ext cx="8229600" cy="5256213"/>
          </a:xfrm>
        </p:spPr>
        <p:txBody>
          <a:bodyPr/>
          <a:lstStyle/>
          <a:p>
            <a:pPr algn="just" eaLnBrk="1" hangingPunct="1">
              <a:buFontTx/>
              <a:buNone/>
            </a:pPr>
            <a:r>
              <a:rPr lang="fr-FR" sz="2400" dirty="0" smtClean="0"/>
              <a:t>Dans les contrats conclus avec les prestataires de services techniques, il faut que :</a:t>
            </a:r>
          </a:p>
          <a:p>
            <a:pPr algn="just" eaLnBrk="1" hangingPunct="1">
              <a:buClr>
                <a:srgbClr val="811453"/>
              </a:buClr>
              <a:buFont typeface="Arial" pitchFamily="34" charset="0"/>
              <a:buChar char="•"/>
            </a:pPr>
            <a:r>
              <a:rPr lang="fr-FR" sz="2000" dirty="0" smtClean="0"/>
              <a:t>Le périmètre d’intervention, les prestations et leur niveau de qualité soient définis très précisément pour des raisons de preuve et d’engagement de responsabilité en cas d’inexécution des obligations contractuelles.</a:t>
            </a:r>
          </a:p>
          <a:p>
            <a:pPr algn="just" eaLnBrk="1" hangingPunct="1">
              <a:buClr>
                <a:srgbClr val="811453"/>
              </a:buClr>
              <a:buFont typeface="Arial" pitchFamily="34" charset="0"/>
              <a:buChar char="•"/>
            </a:pPr>
            <a:r>
              <a:rPr lang="fr-FR" sz="2000" dirty="0" smtClean="0"/>
              <a:t>L’obligation de conseil du prestataire soit inclue au contrat et clairement définie. </a:t>
            </a:r>
          </a:p>
          <a:p>
            <a:pPr algn="just" eaLnBrk="1" hangingPunct="1">
              <a:buClr>
                <a:srgbClr val="811453"/>
              </a:buClr>
              <a:buFont typeface="Arial" pitchFamily="34" charset="0"/>
              <a:buChar char="•"/>
            </a:pPr>
            <a:r>
              <a:rPr lang="fr-FR" sz="2000" dirty="0" smtClean="0"/>
              <a:t>La confidentialité des données sensibles échangées ou manipulées dans le cadre du contrat soit garantie efficacement.</a:t>
            </a:r>
          </a:p>
          <a:p>
            <a:pPr algn="just" eaLnBrk="1" hangingPunct="1">
              <a:buClr>
                <a:srgbClr val="811453"/>
              </a:buClr>
              <a:buFont typeface="Arial" pitchFamily="34" charset="0"/>
              <a:buChar char="•"/>
            </a:pPr>
            <a:r>
              <a:rPr lang="fr-FR" sz="2000" dirty="0" smtClean="0"/>
              <a:t>L’entreprise cliente reste méfiante face aux clauses limitatives ou exonératoires de responsabilité suggérées par le prestataire.</a:t>
            </a:r>
          </a:p>
          <a:p>
            <a:pPr algn="just" eaLnBrk="1" hangingPunct="1">
              <a:buClr>
                <a:srgbClr val="811453"/>
              </a:buClr>
              <a:buFont typeface="Arial" pitchFamily="34" charset="0"/>
              <a:buChar char="•"/>
            </a:pPr>
            <a:r>
              <a:rPr lang="fr-FR" sz="2000" dirty="0" smtClean="0"/>
              <a:t>Soient envisagées l’obligation d’information et les suites du contrat en cas de signature d’un contrat équivalent par le prestataire avec un concurrent de l’entreprise cliente.</a:t>
            </a:r>
          </a:p>
          <a:p>
            <a:pPr eaLnBrk="1" hangingPunct="1">
              <a:buFontTx/>
              <a:buNone/>
            </a:pPr>
            <a:endParaRPr lang="fr-F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a:xfrm>
            <a:off x="395288" y="1989138"/>
            <a:ext cx="8229600" cy="863600"/>
          </a:xfrm>
        </p:spPr>
        <p:txBody>
          <a:bodyPr/>
          <a:lstStyle/>
          <a:p>
            <a:pPr eaLnBrk="1" hangingPunct="1"/>
            <a:r>
              <a:rPr lang="fr-FR" sz="3200" b="1" u="sng" dirty="0" smtClean="0">
                <a:solidFill>
                  <a:srgbClr val="811453"/>
                </a:solidFill>
              </a:rPr>
              <a:t>2. Les outils juridiques de l’entreprise victime d’un acte cybercriminel</a:t>
            </a:r>
          </a:p>
        </p:txBody>
      </p:sp>
      <p:sp>
        <p:nvSpPr>
          <p:cNvPr id="8195" name="Espace réservé du contenu 2"/>
          <p:cNvSpPr>
            <a:spLocks noGrp="1"/>
          </p:cNvSpPr>
          <p:nvPr>
            <p:ph idx="1"/>
          </p:nvPr>
        </p:nvSpPr>
        <p:spPr>
          <a:xfrm>
            <a:off x="457200" y="3284538"/>
            <a:ext cx="8229600" cy="2841625"/>
          </a:xfrm>
        </p:spPr>
        <p:txBody>
          <a:bodyPr/>
          <a:lstStyle/>
          <a:p>
            <a:pPr algn="just" eaLnBrk="1" hangingPunct="1"/>
            <a:r>
              <a:rPr lang="fr-FR" sz="2800" dirty="0" smtClean="0"/>
              <a:t>Quelles infractions invoquer ?</a:t>
            </a:r>
          </a:p>
          <a:p>
            <a:pPr algn="just" eaLnBrk="1" hangingPunct="1"/>
            <a:r>
              <a:rPr lang="fr-FR" sz="2800" dirty="0" smtClean="0"/>
              <a:t>Quelles sont les modalités de constitution de preuve des infractions ?</a:t>
            </a:r>
          </a:p>
          <a:p>
            <a:pPr algn="just" eaLnBrk="1" hangingPunct="1"/>
            <a:r>
              <a:rPr lang="fr-FR" sz="2800" dirty="0" smtClean="0"/>
              <a:t>Quelles procédures judiciaires suivre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a:xfrm>
            <a:off x="468313" y="404813"/>
            <a:ext cx="8229600" cy="849312"/>
          </a:xfrm>
        </p:spPr>
        <p:txBody>
          <a:bodyPr/>
          <a:lstStyle/>
          <a:p>
            <a:pPr eaLnBrk="1" hangingPunct="1"/>
            <a:r>
              <a:rPr lang="fr-FR" sz="3600" b="1" u="sng" dirty="0" smtClean="0"/>
              <a:t/>
            </a:r>
            <a:br>
              <a:rPr lang="fr-FR" sz="3600" b="1" u="sng" dirty="0" smtClean="0"/>
            </a:br>
            <a:r>
              <a:rPr lang="fr-FR" sz="3200" b="1" u="sng" dirty="0" smtClean="0">
                <a:solidFill>
                  <a:srgbClr val="811453"/>
                </a:solidFill>
              </a:rPr>
              <a:t>Les infractions de cybercriminalité</a:t>
            </a:r>
            <a:r>
              <a:rPr lang="fr-FR" b="1" u="sng" dirty="0" smtClean="0"/>
              <a:t/>
            </a:r>
            <a:br>
              <a:rPr lang="fr-FR" b="1" u="sng" dirty="0" smtClean="0"/>
            </a:br>
            <a:endParaRPr lang="fr-FR" b="1" u="sng" dirty="0" smtClean="0"/>
          </a:p>
        </p:txBody>
      </p:sp>
      <p:sp>
        <p:nvSpPr>
          <p:cNvPr id="12291" name="Espace réservé du contenu 2"/>
          <p:cNvSpPr>
            <a:spLocks noGrp="1"/>
          </p:cNvSpPr>
          <p:nvPr>
            <p:ph idx="1"/>
          </p:nvPr>
        </p:nvSpPr>
        <p:spPr>
          <a:xfrm>
            <a:off x="395288" y="1052513"/>
            <a:ext cx="8229600" cy="5472112"/>
          </a:xfrm>
        </p:spPr>
        <p:txBody>
          <a:bodyPr/>
          <a:lstStyle/>
          <a:p>
            <a:pPr marL="457200" indent="-457200" algn="just" eaLnBrk="1" hangingPunct="1">
              <a:buFontTx/>
              <a:buNone/>
              <a:defRPr/>
            </a:pPr>
            <a:r>
              <a:rPr lang="fr-FR" sz="2000" b="1" dirty="0" smtClean="0">
                <a:solidFill>
                  <a:srgbClr val="811453"/>
                </a:solidFill>
              </a:rPr>
              <a:t>	</a:t>
            </a:r>
            <a:r>
              <a:rPr lang="fr-FR" sz="2000" b="1" u="sng" dirty="0" smtClean="0">
                <a:solidFill>
                  <a:srgbClr val="811453"/>
                </a:solidFill>
              </a:rPr>
              <a:t>Des atteintes aux systèmes de traitement automatisé de données (STAD) invocables par l’entreprise victime</a:t>
            </a:r>
          </a:p>
          <a:p>
            <a:pPr marL="457200" indent="-457200" algn="just" eaLnBrk="1" hangingPunct="1">
              <a:buFontTx/>
              <a:buNone/>
              <a:defRPr/>
            </a:pPr>
            <a:r>
              <a:rPr lang="fr-FR" sz="2000" u="sng" dirty="0" smtClean="0"/>
              <a:t> </a:t>
            </a:r>
          </a:p>
          <a:p>
            <a:pPr algn="just" eaLnBrk="1" hangingPunct="1">
              <a:buFontTx/>
              <a:buNone/>
              <a:defRPr/>
            </a:pPr>
            <a:r>
              <a:rPr lang="fr-FR" sz="1600" b="1" dirty="0" smtClean="0">
                <a:solidFill>
                  <a:srgbClr val="811453"/>
                </a:solidFill>
              </a:rPr>
              <a:t>L’accès frauduleux à un STAD </a:t>
            </a:r>
            <a:r>
              <a:rPr lang="fr-FR" sz="1600" dirty="0" smtClean="0"/>
              <a:t>(article 323-1 du Code pénal )</a:t>
            </a:r>
            <a:r>
              <a:rPr lang="fr-FR" sz="1600" b="1" dirty="0" smtClean="0"/>
              <a:t> </a:t>
            </a:r>
            <a:r>
              <a:rPr lang="fr-FR" sz="1600" dirty="0" smtClean="0"/>
              <a:t>: </a:t>
            </a:r>
          </a:p>
          <a:p>
            <a:pPr algn="just" eaLnBrk="1" hangingPunct="1">
              <a:buFontTx/>
              <a:buNone/>
              <a:defRPr/>
            </a:pPr>
            <a:r>
              <a:rPr lang="fr-FR" sz="1600" dirty="0" smtClean="0"/>
              <a:t>	Puni de 2 ans d’emprisonnement et de 30.000 € d’amende.</a:t>
            </a:r>
          </a:p>
          <a:p>
            <a:pPr algn="just" eaLnBrk="1" hangingPunct="1">
              <a:buFontTx/>
              <a:buNone/>
              <a:defRPr/>
            </a:pPr>
            <a:r>
              <a:rPr lang="fr-FR" sz="1600" dirty="0" smtClean="0"/>
              <a:t>	Pour que l’infraction soit caractérisée, il faut une volonté de l’auteur de l’infraction d’accéder à un système informatique sans autorisation ainsi qu’un accès ponctuel ou un maintien au sein du système. Un préjudice n’est pas nécessaire puisque l’intrusion en elle-même constitue l’infraction (ou même la tentative d’intrusion : 323-7). La suppression des données ou l’altération du système sont des circonstances aggravantes.</a:t>
            </a:r>
          </a:p>
          <a:p>
            <a:pPr algn="just" eaLnBrk="1" hangingPunct="1">
              <a:buFontTx/>
              <a:buNone/>
              <a:defRPr/>
            </a:pPr>
            <a:endParaRPr lang="fr-FR" sz="1600" dirty="0" smtClean="0"/>
          </a:p>
          <a:p>
            <a:pPr algn="just" eaLnBrk="1" hangingPunct="1">
              <a:buFontTx/>
              <a:buNone/>
              <a:defRPr/>
            </a:pPr>
            <a:r>
              <a:rPr lang="fr-FR" sz="1600" b="1" dirty="0" smtClean="0">
                <a:solidFill>
                  <a:srgbClr val="811453"/>
                </a:solidFill>
              </a:rPr>
              <a:t> Le fait d’entraver ou de fausser le fonctionnement d’un STAD </a:t>
            </a:r>
            <a:r>
              <a:rPr lang="fr-FR" sz="1600" dirty="0" smtClean="0"/>
              <a:t>(article 323-2 CP) :</a:t>
            </a:r>
          </a:p>
          <a:p>
            <a:pPr algn="just" eaLnBrk="1" hangingPunct="1">
              <a:buFontTx/>
              <a:buNone/>
              <a:defRPr/>
            </a:pPr>
            <a:r>
              <a:rPr lang="fr-FR" sz="1600" dirty="0" smtClean="0"/>
              <a:t>	Puni de 5 ans d’emprisonnement et de 75.000 € d’amende.	</a:t>
            </a:r>
          </a:p>
          <a:p>
            <a:pPr algn="just" eaLnBrk="1" hangingPunct="1">
              <a:buFontTx/>
              <a:buNone/>
              <a:defRPr/>
            </a:pPr>
            <a:r>
              <a:rPr lang="fr-FR" sz="1600" dirty="0" smtClean="0"/>
              <a:t>	L’entrave constitue  l’impossibilité totale ou partielle de faire fonctionner le système correctement (ralentissement, paralysie…). Pour que l’infraction soit constituée, il faut  un acte positif d’entrave et la volonté  d’entraver le système.</a:t>
            </a:r>
          </a:p>
          <a:p>
            <a:pPr eaLnBrk="1" hangingPunct="1">
              <a:buFontTx/>
              <a:buNone/>
              <a:defRPr/>
            </a:pPr>
            <a:r>
              <a:rPr lang="fr-FR" sz="1600" dirty="0" smtClean="0"/>
              <a:t>	</a:t>
            </a:r>
          </a:p>
          <a:p>
            <a:pPr eaLnBrk="1" hangingPunct="1">
              <a:buFontTx/>
              <a:buNone/>
              <a:defRPr/>
            </a:pPr>
            <a:endParaRPr lang="fr-FR" sz="1400" dirty="0" smtClean="0"/>
          </a:p>
          <a:p>
            <a:pPr eaLnBrk="1" hangingPunct="1">
              <a:buFontTx/>
              <a:buNone/>
              <a:defRPr/>
            </a:pPr>
            <a:endParaRPr lang="fr-FR" sz="1400"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a:xfrm>
            <a:off x="457200" y="274638"/>
            <a:ext cx="8229600" cy="274637"/>
          </a:xfrm>
        </p:spPr>
        <p:txBody>
          <a:bodyPr/>
          <a:lstStyle/>
          <a:p>
            <a:r>
              <a:rPr lang="fr-FR" sz="4800" b="1" u="sng" smtClean="0"/>
              <a:t/>
            </a:r>
            <a:br>
              <a:rPr lang="fr-FR" sz="4800" b="1" u="sng" smtClean="0"/>
            </a:br>
            <a:r>
              <a:rPr lang="fr-FR" b="1" u="sng" smtClean="0"/>
              <a:t/>
            </a:r>
            <a:br>
              <a:rPr lang="fr-FR" b="1" u="sng" smtClean="0"/>
            </a:br>
            <a:endParaRPr lang="fr-FR" smtClean="0"/>
          </a:p>
        </p:txBody>
      </p:sp>
      <p:sp>
        <p:nvSpPr>
          <p:cNvPr id="3" name="Espace réservé du contenu 2"/>
          <p:cNvSpPr>
            <a:spLocks noGrp="1"/>
          </p:cNvSpPr>
          <p:nvPr>
            <p:ph idx="1"/>
          </p:nvPr>
        </p:nvSpPr>
        <p:spPr>
          <a:xfrm>
            <a:off x="457200" y="692150"/>
            <a:ext cx="8229600" cy="5832475"/>
          </a:xfrm>
        </p:spPr>
        <p:txBody>
          <a:bodyPr/>
          <a:lstStyle/>
          <a:p>
            <a:pPr marL="457200" indent="-457200" algn="just">
              <a:buFontTx/>
              <a:buNone/>
              <a:defRPr/>
            </a:pPr>
            <a:r>
              <a:rPr lang="fr-FR" sz="2000" dirty="0" smtClean="0"/>
              <a:t>	</a:t>
            </a:r>
            <a:r>
              <a:rPr lang="fr-FR" sz="2000" b="1" u="sng" dirty="0" smtClean="0">
                <a:solidFill>
                  <a:srgbClr val="811453"/>
                </a:solidFill>
              </a:rPr>
              <a:t>Des atteintes aux systèmes de traitement automatisé de données invocables par l’entreprise victime  (suite)</a:t>
            </a:r>
          </a:p>
          <a:p>
            <a:pPr marL="457200" indent="-457200" algn="just">
              <a:buFontTx/>
              <a:buNone/>
              <a:defRPr/>
            </a:pPr>
            <a:endParaRPr lang="fr-FR" sz="2000" b="1" u="sng" dirty="0" smtClean="0">
              <a:solidFill>
                <a:srgbClr val="811453"/>
              </a:solidFill>
            </a:endParaRPr>
          </a:p>
          <a:p>
            <a:pPr algn="just" eaLnBrk="1" hangingPunct="1">
              <a:buFontTx/>
              <a:buNone/>
              <a:defRPr/>
            </a:pPr>
            <a:r>
              <a:rPr lang="fr-FR" sz="1600" b="1" dirty="0" smtClean="0">
                <a:solidFill>
                  <a:srgbClr val="811453"/>
                </a:solidFill>
              </a:rPr>
              <a:t>L’utilisation frauduleuse de données dans un STAD </a:t>
            </a:r>
            <a:r>
              <a:rPr lang="fr-FR" sz="1600" dirty="0" smtClean="0"/>
              <a:t>(article 323-3 CP):</a:t>
            </a:r>
          </a:p>
          <a:p>
            <a:pPr algn="just" eaLnBrk="1" hangingPunct="1">
              <a:buFontTx/>
              <a:buNone/>
              <a:defRPr/>
            </a:pPr>
            <a:r>
              <a:rPr lang="fr-FR" sz="1600" dirty="0" smtClean="0"/>
              <a:t>Puni de 5 ans d’emprisonnement et de 75.000 € d’amende.</a:t>
            </a:r>
          </a:p>
          <a:p>
            <a:pPr algn="just" eaLnBrk="1" hangingPunct="1">
              <a:buFontTx/>
              <a:buChar char="-"/>
              <a:defRPr/>
            </a:pPr>
            <a:r>
              <a:rPr lang="fr-FR" sz="1600" dirty="0" smtClean="0"/>
              <a:t>L’introduction frauduleuse de données : dans ce cas, l’élément moral se déduit de l’élément matériel car l’auteur est conscient de son intrusion sans autorisation.</a:t>
            </a:r>
          </a:p>
          <a:p>
            <a:pPr algn="just" eaLnBrk="1" hangingPunct="1">
              <a:buFontTx/>
              <a:buChar char="-"/>
              <a:defRPr/>
            </a:pPr>
            <a:r>
              <a:rPr lang="fr-FR" sz="1600" dirty="0" smtClean="0"/>
              <a:t>La suppression ou modification  frauduleuse des données : à nouveau l’élément moral est lié à l’élément matériel. Exemple : les virus.</a:t>
            </a:r>
          </a:p>
          <a:p>
            <a:pPr algn="just" eaLnBrk="1" hangingPunct="1">
              <a:buFontTx/>
              <a:buNone/>
              <a:defRPr/>
            </a:pPr>
            <a:endParaRPr lang="fr-FR" sz="1600" dirty="0" smtClean="0"/>
          </a:p>
          <a:p>
            <a:pPr algn="just" eaLnBrk="1" hangingPunct="1">
              <a:buFontTx/>
              <a:buNone/>
              <a:defRPr/>
            </a:pPr>
            <a:r>
              <a:rPr lang="fr-FR" sz="1600" b="1" dirty="0" smtClean="0">
                <a:solidFill>
                  <a:srgbClr val="811453"/>
                </a:solidFill>
              </a:rPr>
              <a:t>La détention ou la fabrication de virus informatiques</a:t>
            </a:r>
            <a:r>
              <a:rPr lang="fr-FR" sz="1600" dirty="0" smtClean="0">
                <a:solidFill>
                  <a:srgbClr val="811453"/>
                </a:solidFill>
              </a:rPr>
              <a:t> </a:t>
            </a:r>
            <a:r>
              <a:rPr lang="fr-FR" sz="1600" dirty="0" smtClean="0"/>
              <a:t>(article 323-3-1 CP)</a:t>
            </a:r>
            <a:r>
              <a:rPr lang="fr-FR" sz="1600" b="1" dirty="0" smtClean="0"/>
              <a:t> </a:t>
            </a:r>
            <a:r>
              <a:rPr lang="fr-FR" sz="1600" dirty="0" smtClean="0"/>
              <a:t>: </a:t>
            </a:r>
          </a:p>
          <a:p>
            <a:pPr algn="just" eaLnBrk="1" hangingPunct="1">
              <a:buFontTx/>
              <a:buNone/>
              <a:defRPr/>
            </a:pPr>
            <a:r>
              <a:rPr lang="fr-FR" sz="1600" dirty="0" smtClean="0"/>
              <a:t>Peine variant en fonction de l’infraction visée.</a:t>
            </a:r>
          </a:p>
          <a:p>
            <a:pPr algn="just" eaLnBrk="1" hangingPunct="1">
              <a:buFontTx/>
              <a:buNone/>
              <a:defRPr/>
            </a:pPr>
            <a:r>
              <a:rPr lang="fr-FR" sz="1600" dirty="0" smtClean="0"/>
              <a:t>	Dans ce cas, une intrusion dans un système informatique n’est pas nécessaire. Sauf motif légitime (apprécié par les juges), la seule détention permet de qualifier l’infraction, à condition que l’élément moral soit également constaté.</a:t>
            </a:r>
          </a:p>
          <a:p>
            <a:pPr algn="just" eaLnBrk="1" hangingPunct="1">
              <a:buFontTx/>
              <a:buNone/>
              <a:defRPr/>
            </a:pPr>
            <a:endParaRPr lang="fr-FR" sz="1600" dirty="0" smtClean="0"/>
          </a:p>
          <a:p>
            <a:pPr algn="just" eaLnBrk="1" hangingPunct="1">
              <a:buFontTx/>
              <a:buNone/>
              <a:defRPr/>
            </a:pPr>
            <a:r>
              <a:rPr lang="fr-FR" sz="1600" b="1" dirty="0" smtClean="0">
                <a:solidFill>
                  <a:srgbClr val="811453"/>
                </a:solidFill>
              </a:rPr>
              <a:t>La participation à un groupement formé ou à une entente établie afin de porter atteinte aux STAD </a:t>
            </a:r>
            <a:r>
              <a:rPr lang="fr-FR" sz="1600" dirty="0" smtClean="0"/>
              <a:t>(article 323-4 CP): </a:t>
            </a:r>
          </a:p>
          <a:p>
            <a:pPr algn="just" eaLnBrk="1" hangingPunct="1">
              <a:buFontTx/>
              <a:buNone/>
              <a:defRPr/>
            </a:pPr>
            <a:r>
              <a:rPr lang="fr-FR" sz="1600" dirty="0" smtClean="0"/>
              <a:t>Peine variant en fonction de l’infraction visée.</a:t>
            </a:r>
          </a:p>
          <a:p>
            <a:pPr algn="just" eaLnBrk="1" hangingPunct="1">
              <a:buFontTx/>
              <a:buNone/>
              <a:defRPr/>
            </a:pPr>
            <a:r>
              <a:rPr lang="fr-FR" sz="1600" dirty="0" smtClean="0"/>
              <a:t>Condamnation d’une infraction réalisée en bande organisée.</a:t>
            </a:r>
          </a:p>
          <a:p>
            <a:pPr>
              <a:buFontTx/>
              <a:buNone/>
              <a:defRPr/>
            </a:pP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878</TotalTime>
  <Words>813</Words>
  <Application>Microsoft Office PowerPoint</Application>
  <PresentationFormat>Affichage à l'écran (4:3)</PresentationFormat>
  <Paragraphs>115</Paragraphs>
  <Slides>15</Slides>
  <Notes>7</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Modèle par défaut</vt:lpstr>
      <vt:lpstr>Du juridique au technique : la nique au hacking ! </vt:lpstr>
      <vt:lpstr>La cybercriminalité et le droit</vt:lpstr>
      <vt:lpstr>1. Les outils juridiques en prévention d’un acte cybercriminel</vt:lpstr>
      <vt:lpstr> Une protection structurelle : la charte informatique</vt:lpstr>
      <vt:lpstr>Présentation PowerPoint</vt:lpstr>
      <vt:lpstr>  La protection contractuelle : </vt:lpstr>
      <vt:lpstr>2. Les outils juridiques de l’entreprise victime d’un acte cybercriminel</vt:lpstr>
      <vt:lpstr> Les infractions de cybercriminalité </vt:lpstr>
      <vt:lpstr>  </vt:lpstr>
      <vt:lpstr>   Validité juridique des modes de preuve employés pour contaster l’infraction  </vt:lpstr>
      <vt:lpstr> Qu’entend-on par « loyauté de la preuve » en droit pénal ? </vt:lpstr>
      <vt:lpstr> Qu’entend-on par « loyauté de la preuve » en droit civil et commercial ?</vt:lpstr>
      <vt:lpstr> Les dangers des modes de preuve illégaux : quand l’entreprise victime devient elle-même délinquante… </vt:lpstr>
      <vt:lpstr> </vt:lpstr>
      <vt:lpstr>Présentation PowerPoint</vt:lpstr>
    </vt:vector>
  </TitlesOfParts>
  <Company>Installation Genapi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nathalie hudry</dc:creator>
  <cp:lastModifiedBy>MARC BRAMI SIMP</cp:lastModifiedBy>
  <cp:revision>121</cp:revision>
  <dcterms:created xsi:type="dcterms:W3CDTF">2010-09-15T09:24:29Z</dcterms:created>
  <dcterms:modified xsi:type="dcterms:W3CDTF">2018-01-29T20:42:06Z</dcterms:modified>
</cp:coreProperties>
</file>