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64" r:id="rId5"/>
    <p:sldId id="259" r:id="rId6"/>
    <p:sldId id="260" r:id="rId7"/>
    <p:sldId id="265" r:id="rId8"/>
    <p:sldId id="266" r:id="rId9"/>
    <p:sldId id="267" r:id="rId10"/>
    <p:sldId id="269" r:id="rId11"/>
    <p:sldId id="270" r:id="rId12"/>
    <p:sldId id="268" r:id="rId13"/>
    <p:sldId id="271" r:id="rId14"/>
    <p:sldId id="272" r:id="rId15"/>
    <p:sldId id="273" r:id="rId16"/>
    <p:sldId id="274" r:id="rId17"/>
    <p:sldId id="275" r:id="rId18"/>
    <p:sldId id="262"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38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89F4B0-2413-4E23-B27F-986DFFFB5DE3}" type="datetimeFigureOut">
              <a:rPr lang="fr-FR" smtClean="0"/>
              <a:t>31/01/2018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3BEC8C-210C-475E-AD9F-CCCE2764C8C4}" type="slidenum">
              <a:rPr lang="fr-FR" smtClean="0"/>
              <a:t>‹N°›</a:t>
            </a:fld>
            <a:endParaRPr lang="fr-FR"/>
          </a:p>
        </p:txBody>
      </p:sp>
    </p:spTree>
    <p:extLst>
      <p:ext uri="{BB962C8B-B14F-4D97-AF65-F5344CB8AC3E}">
        <p14:creationId xmlns:p14="http://schemas.microsoft.com/office/powerpoint/2010/main" val="3202143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436EDD0-CFAD-4116-9EF9-89F67118B5C5}" type="datetimeFigureOut">
              <a:rPr lang="fr-FR" smtClean="0"/>
              <a:t>31/01/2018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1E54FE-3183-4D04-824F-3708475A9150}" type="slidenum">
              <a:rPr lang="fr-FR" smtClean="0"/>
              <a:t>‹N°›</a:t>
            </a:fld>
            <a:endParaRPr lang="fr-FR"/>
          </a:p>
        </p:txBody>
      </p:sp>
    </p:spTree>
    <p:extLst>
      <p:ext uri="{BB962C8B-B14F-4D97-AF65-F5344CB8AC3E}">
        <p14:creationId xmlns:p14="http://schemas.microsoft.com/office/powerpoint/2010/main" val="3769472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436EDD0-CFAD-4116-9EF9-89F67118B5C5}" type="datetimeFigureOut">
              <a:rPr lang="fr-FR" smtClean="0"/>
              <a:t>31/01/2018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1E54FE-3183-4D04-824F-3708475A9150}" type="slidenum">
              <a:rPr lang="fr-FR" smtClean="0"/>
              <a:t>‹N°›</a:t>
            </a:fld>
            <a:endParaRPr lang="fr-FR"/>
          </a:p>
        </p:txBody>
      </p:sp>
    </p:spTree>
    <p:extLst>
      <p:ext uri="{BB962C8B-B14F-4D97-AF65-F5344CB8AC3E}">
        <p14:creationId xmlns:p14="http://schemas.microsoft.com/office/powerpoint/2010/main" val="1707893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436EDD0-CFAD-4116-9EF9-89F67118B5C5}" type="datetimeFigureOut">
              <a:rPr lang="fr-FR" smtClean="0"/>
              <a:t>31/01/2018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1E54FE-3183-4D04-824F-3708475A9150}" type="slidenum">
              <a:rPr lang="fr-FR" smtClean="0"/>
              <a:t>‹N°›</a:t>
            </a:fld>
            <a:endParaRPr lang="fr-FR"/>
          </a:p>
        </p:txBody>
      </p:sp>
    </p:spTree>
    <p:extLst>
      <p:ext uri="{BB962C8B-B14F-4D97-AF65-F5344CB8AC3E}">
        <p14:creationId xmlns:p14="http://schemas.microsoft.com/office/powerpoint/2010/main" val="3554754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436EDD0-CFAD-4116-9EF9-89F67118B5C5}" type="datetimeFigureOut">
              <a:rPr lang="fr-FR" smtClean="0"/>
              <a:t>31/01/2018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1E54FE-3183-4D04-824F-3708475A9150}" type="slidenum">
              <a:rPr lang="fr-FR" smtClean="0"/>
              <a:t>‹N°›</a:t>
            </a:fld>
            <a:endParaRPr lang="fr-FR"/>
          </a:p>
        </p:txBody>
      </p:sp>
    </p:spTree>
    <p:extLst>
      <p:ext uri="{BB962C8B-B14F-4D97-AF65-F5344CB8AC3E}">
        <p14:creationId xmlns:p14="http://schemas.microsoft.com/office/powerpoint/2010/main" val="3074352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436EDD0-CFAD-4116-9EF9-89F67118B5C5}" type="datetimeFigureOut">
              <a:rPr lang="fr-FR" smtClean="0"/>
              <a:t>31/01/2018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21E54FE-3183-4D04-824F-3708475A9150}" type="slidenum">
              <a:rPr lang="fr-FR" smtClean="0"/>
              <a:t>‹N°›</a:t>
            </a:fld>
            <a:endParaRPr lang="fr-FR"/>
          </a:p>
        </p:txBody>
      </p:sp>
    </p:spTree>
    <p:extLst>
      <p:ext uri="{BB962C8B-B14F-4D97-AF65-F5344CB8AC3E}">
        <p14:creationId xmlns:p14="http://schemas.microsoft.com/office/powerpoint/2010/main" val="236245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436EDD0-CFAD-4116-9EF9-89F67118B5C5}" type="datetimeFigureOut">
              <a:rPr lang="fr-FR" smtClean="0"/>
              <a:t>31/01/2018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21E54FE-3183-4D04-824F-3708475A9150}" type="slidenum">
              <a:rPr lang="fr-FR" smtClean="0"/>
              <a:t>‹N°›</a:t>
            </a:fld>
            <a:endParaRPr lang="fr-FR"/>
          </a:p>
        </p:txBody>
      </p:sp>
    </p:spTree>
    <p:extLst>
      <p:ext uri="{BB962C8B-B14F-4D97-AF65-F5344CB8AC3E}">
        <p14:creationId xmlns:p14="http://schemas.microsoft.com/office/powerpoint/2010/main" val="586302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436EDD0-CFAD-4116-9EF9-89F67118B5C5}" type="datetimeFigureOut">
              <a:rPr lang="fr-FR" smtClean="0"/>
              <a:t>31/01/2018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21E54FE-3183-4D04-824F-3708475A9150}" type="slidenum">
              <a:rPr lang="fr-FR" smtClean="0"/>
              <a:t>‹N°›</a:t>
            </a:fld>
            <a:endParaRPr lang="fr-FR"/>
          </a:p>
        </p:txBody>
      </p:sp>
    </p:spTree>
    <p:extLst>
      <p:ext uri="{BB962C8B-B14F-4D97-AF65-F5344CB8AC3E}">
        <p14:creationId xmlns:p14="http://schemas.microsoft.com/office/powerpoint/2010/main" val="59702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436EDD0-CFAD-4116-9EF9-89F67118B5C5}" type="datetimeFigureOut">
              <a:rPr lang="fr-FR" smtClean="0"/>
              <a:t>31/01/2018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21E54FE-3183-4D04-824F-3708475A9150}" type="slidenum">
              <a:rPr lang="fr-FR" smtClean="0"/>
              <a:t>‹N°›</a:t>
            </a:fld>
            <a:endParaRPr lang="fr-FR"/>
          </a:p>
        </p:txBody>
      </p:sp>
    </p:spTree>
    <p:extLst>
      <p:ext uri="{BB962C8B-B14F-4D97-AF65-F5344CB8AC3E}">
        <p14:creationId xmlns:p14="http://schemas.microsoft.com/office/powerpoint/2010/main" val="1938361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436EDD0-CFAD-4116-9EF9-89F67118B5C5}" type="datetimeFigureOut">
              <a:rPr lang="fr-FR" smtClean="0"/>
              <a:t>31/01/2018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21E54FE-3183-4D04-824F-3708475A9150}" type="slidenum">
              <a:rPr lang="fr-FR" smtClean="0"/>
              <a:t>‹N°›</a:t>
            </a:fld>
            <a:endParaRPr lang="fr-FR"/>
          </a:p>
        </p:txBody>
      </p:sp>
    </p:spTree>
    <p:extLst>
      <p:ext uri="{BB962C8B-B14F-4D97-AF65-F5344CB8AC3E}">
        <p14:creationId xmlns:p14="http://schemas.microsoft.com/office/powerpoint/2010/main" val="1262882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436EDD0-CFAD-4116-9EF9-89F67118B5C5}" type="datetimeFigureOut">
              <a:rPr lang="fr-FR" smtClean="0"/>
              <a:t>31/01/2018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21E54FE-3183-4D04-824F-3708475A9150}" type="slidenum">
              <a:rPr lang="fr-FR" smtClean="0"/>
              <a:t>‹N°›</a:t>
            </a:fld>
            <a:endParaRPr lang="fr-FR"/>
          </a:p>
        </p:txBody>
      </p:sp>
    </p:spTree>
    <p:extLst>
      <p:ext uri="{BB962C8B-B14F-4D97-AF65-F5344CB8AC3E}">
        <p14:creationId xmlns:p14="http://schemas.microsoft.com/office/powerpoint/2010/main" val="3815137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436EDD0-CFAD-4116-9EF9-89F67118B5C5}" type="datetimeFigureOut">
              <a:rPr lang="fr-FR" smtClean="0"/>
              <a:t>31/01/2018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21E54FE-3183-4D04-824F-3708475A9150}" type="slidenum">
              <a:rPr lang="fr-FR" smtClean="0"/>
              <a:t>‹N°›</a:t>
            </a:fld>
            <a:endParaRPr lang="fr-FR"/>
          </a:p>
        </p:txBody>
      </p:sp>
    </p:spTree>
    <p:extLst>
      <p:ext uri="{BB962C8B-B14F-4D97-AF65-F5344CB8AC3E}">
        <p14:creationId xmlns:p14="http://schemas.microsoft.com/office/powerpoint/2010/main" val="361197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36EDD0-CFAD-4116-9EF9-89F67118B5C5}" type="datetimeFigureOut">
              <a:rPr lang="fr-FR" smtClean="0"/>
              <a:t>31/01/2018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1E54FE-3183-4D04-824F-3708475A9150}" type="slidenum">
              <a:rPr lang="fr-FR" smtClean="0"/>
              <a:t>‹N°›</a:t>
            </a:fld>
            <a:endParaRPr lang="fr-FR"/>
          </a:p>
        </p:txBody>
      </p:sp>
    </p:spTree>
    <p:extLst>
      <p:ext uri="{BB962C8B-B14F-4D97-AF65-F5344CB8AC3E}">
        <p14:creationId xmlns:p14="http://schemas.microsoft.com/office/powerpoint/2010/main" val="4182593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4"/>
            <a:ext cx="7772400" cy="1470025"/>
          </a:xfrm>
        </p:spPr>
        <p:txBody>
          <a:bodyPr>
            <a:normAutofit/>
          </a:bodyPr>
          <a:lstStyle/>
          <a:p>
            <a:r>
              <a:rPr lang="fr-FR" sz="2000" dirty="0" smtClean="0">
                <a:effectLst>
                  <a:outerShdw blurRad="38100" dist="38100" dir="2700000" algn="tl">
                    <a:srgbClr val="000000">
                      <a:alpha val="43137"/>
                    </a:srgbClr>
                  </a:outerShdw>
                </a:effectLst>
              </a:rPr>
              <a:t>OBJETS CONNECTES ET PROTECTION DE LA VIE PRIVEE</a:t>
            </a:r>
            <a:endParaRPr lang="fr-FR" sz="2000" dirty="0">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395536" y="2132856"/>
            <a:ext cx="8417024" cy="4464496"/>
          </a:xfrm>
        </p:spPr>
        <p:txBody>
          <a:bodyPr>
            <a:normAutofit fontScale="92500" lnSpcReduction="20000"/>
          </a:bodyPr>
          <a:lstStyle/>
          <a:p>
            <a:pPr algn="l"/>
            <a:r>
              <a:rPr lang="fr-FR" b="1" dirty="0" smtClean="0">
                <a:solidFill>
                  <a:schemeClr val="tx1"/>
                </a:solidFill>
                <a:effectLst>
                  <a:outerShdw blurRad="38100" dist="38100" dir="2700000" algn="tl">
                    <a:srgbClr val="000000">
                      <a:alpha val="43137"/>
                    </a:srgbClr>
                  </a:outerShdw>
                </a:effectLst>
              </a:rPr>
              <a:t>POURQUOI OPPOSER VIE PRIVEE ET OBJETS CONNECTES ? </a:t>
            </a:r>
          </a:p>
          <a:p>
            <a:pPr marL="457200" indent="-457200" algn="l">
              <a:buFont typeface="Arial" charset="0"/>
              <a:buChar char="•"/>
            </a:pPr>
            <a:r>
              <a:rPr lang="fr-FR" dirty="0" smtClean="0">
                <a:solidFill>
                  <a:schemeClr val="tx1"/>
                </a:solidFill>
                <a:effectLst>
                  <a:outerShdw blurRad="38100" dist="38100" dir="2700000" algn="tl">
                    <a:srgbClr val="000000">
                      <a:alpha val="43137"/>
                    </a:srgbClr>
                  </a:outerShdw>
                </a:effectLst>
              </a:rPr>
              <a:t>Explosion de l’usage des réseaux sociaux</a:t>
            </a:r>
          </a:p>
          <a:p>
            <a:pPr marL="457200" indent="-457200" algn="l">
              <a:buFont typeface="Arial" charset="0"/>
              <a:buChar char="•"/>
            </a:pPr>
            <a:r>
              <a:rPr lang="fr-FR" dirty="0" smtClean="0">
                <a:solidFill>
                  <a:schemeClr val="tx1"/>
                </a:solidFill>
                <a:effectLst>
                  <a:outerShdw blurRad="38100" dist="38100" dir="2700000" algn="tl">
                    <a:srgbClr val="000000">
                      <a:alpha val="43137"/>
                    </a:srgbClr>
                  </a:outerShdw>
                </a:effectLst>
              </a:rPr>
              <a:t>Changement du statut du téléphone portable</a:t>
            </a:r>
          </a:p>
          <a:p>
            <a:pPr marL="457200" indent="-457200" algn="l">
              <a:buFont typeface="Arial" charset="0"/>
              <a:buChar char="•"/>
            </a:pPr>
            <a:r>
              <a:rPr lang="fr-FR" dirty="0" smtClean="0">
                <a:solidFill>
                  <a:schemeClr val="tx1"/>
                </a:solidFill>
                <a:effectLst>
                  <a:outerShdw blurRad="38100" dist="38100" dir="2700000" algn="tl">
                    <a:srgbClr val="000000">
                      <a:alpha val="43137"/>
                    </a:srgbClr>
                  </a:outerShdw>
                </a:effectLst>
              </a:rPr>
              <a:t>Porosité croissante entre vie publique et vie privée (changement des usages au travail)</a:t>
            </a:r>
          </a:p>
          <a:p>
            <a:pPr algn="l"/>
            <a:r>
              <a:rPr lang="fr-FR" dirty="0" smtClean="0"/>
              <a:t>   				</a:t>
            </a:r>
            <a:endParaRPr lang="fr-FR" dirty="0"/>
          </a:p>
          <a:p>
            <a:pPr algn="l"/>
            <a:endParaRPr lang="fr-FR" dirty="0" smtClean="0"/>
          </a:p>
          <a:p>
            <a:pPr algn="l"/>
            <a:r>
              <a:rPr lang="fr-FR" b="1" dirty="0" smtClean="0">
                <a:solidFill>
                  <a:schemeClr val="tx1"/>
                </a:solidFill>
                <a:effectLst>
                  <a:outerShdw blurRad="38100" dist="38100" dir="2700000" algn="tl">
                    <a:srgbClr val="000000">
                      <a:alpha val="43137"/>
                    </a:srgbClr>
                  </a:outerShdw>
                </a:effectLst>
              </a:rPr>
              <a:t>EVOLUTION DE LA SOCIETE VERS LE « TOUS CONNECTES »</a:t>
            </a:r>
          </a:p>
        </p:txBody>
      </p:sp>
      <p:sp>
        <p:nvSpPr>
          <p:cNvPr id="6" name="Flèche vers le bas 5"/>
          <p:cNvSpPr/>
          <p:nvPr/>
        </p:nvSpPr>
        <p:spPr>
          <a:xfrm>
            <a:off x="4427984" y="458112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884706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dirty="0">
                <a:effectLst>
                  <a:outerShdw blurRad="38100" dist="38100" dir="2700000" algn="tl">
                    <a:srgbClr val="000000">
                      <a:alpha val="43137"/>
                    </a:srgbClr>
                  </a:outerShdw>
                </a:effectLst>
              </a:rPr>
              <a:t>OBJETS CONNECTES ET PROTECTION DE LA VIE PRIVEE</a:t>
            </a:r>
          </a:p>
        </p:txBody>
      </p:sp>
      <p:sp>
        <p:nvSpPr>
          <p:cNvPr id="3" name="Espace réservé du contenu 2"/>
          <p:cNvSpPr>
            <a:spLocks noGrp="1"/>
          </p:cNvSpPr>
          <p:nvPr>
            <p:ph idx="1"/>
          </p:nvPr>
        </p:nvSpPr>
        <p:spPr/>
        <p:txBody>
          <a:bodyPr>
            <a:normAutofit lnSpcReduction="10000"/>
          </a:bodyPr>
          <a:lstStyle/>
          <a:p>
            <a:pPr marL="0" indent="0" algn="just">
              <a:buNone/>
            </a:pPr>
            <a:r>
              <a:rPr lang="fr-FR" dirty="0" smtClean="0">
                <a:effectLst>
                  <a:outerShdw blurRad="38100" dist="38100" dir="2700000" algn="tl">
                    <a:srgbClr val="000000">
                      <a:alpha val="43137"/>
                    </a:srgbClr>
                  </a:outerShdw>
                </a:effectLst>
              </a:rPr>
              <a:t>L’ensemble des données personnelles conduit-il à l’existence d’une identité numérique ?</a:t>
            </a:r>
          </a:p>
          <a:p>
            <a:pPr marL="0" indent="0" algn="just">
              <a:buNone/>
            </a:pPr>
            <a:endParaRPr lang="fr-FR" dirty="0" smtClean="0">
              <a:effectLst>
                <a:outerShdw blurRad="38100" dist="38100" dir="2700000" algn="tl">
                  <a:srgbClr val="000000">
                    <a:alpha val="43137"/>
                  </a:srgbClr>
                </a:outerShdw>
              </a:effectLst>
            </a:endParaRPr>
          </a:p>
          <a:p>
            <a:pPr marL="0" indent="0" algn="just">
              <a:buNone/>
            </a:pPr>
            <a:r>
              <a:rPr lang="fr-FR" dirty="0" smtClean="0">
                <a:effectLst>
                  <a:outerShdw blurRad="38100" dist="38100" dir="2700000" algn="tl">
                    <a:srgbClr val="000000">
                      <a:alpha val="43137"/>
                    </a:srgbClr>
                  </a:outerShdw>
                </a:effectLst>
              </a:rPr>
              <a:t>Identité numérique n’a pas d’existence juridique. </a:t>
            </a:r>
          </a:p>
          <a:p>
            <a:pPr marL="0" indent="0" algn="just">
              <a:buNone/>
            </a:pPr>
            <a:r>
              <a:rPr lang="fr-FR" dirty="0" smtClean="0">
                <a:effectLst>
                  <a:outerShdw blurRad="38100" dist="38100" dir="2700000" algn="tl">
                    <a:srgbClr val="000000">
                      <a:alpha val="43137"/>
                    </a:srgbClr>
                  </a:outerShdw>
                </a:effectLst>
              </a:rPr>
              <a:t>Seuls certains éléments bénéficient d’une protection légale (nom, adresse…).</a:t>
            </a:r>
          </a:p>
          <a:p>
            <a:pPr marL="0" indent="0" algn="just">
              <a:buNone/>
            </a:pPr>
            <a:r>
              <a:rPr lang="fr-FR" dirty="0" smtClean="0">
                <a:effectLst>
                  <a:outerShdw blurRad="38100" dist="38100" dir="2700000" algn="tl">
                    <a:srgbClr val="000000">
                      <a:alpha val="43137"/>
                    </a:srgbClr>
                  </a:outerShdw>
                </a:effectLst>
              </a:rPr>
              <a:t>Paradoxe de l’espace numérique : pas d’identification formelle possible mais pas d’anonymat total non plus.</a:t>
            </a:r>
            <a:endParaRPr lang="fr-F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32073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dirty="0">
                <a:effectLst>
                  <a:outerShdw blurRad="38100" dist="38100" dir="2700000" algn="tl">
                    <a:srgbClr val="000000">
                      <a:alpha val="43137"/>
                    </a:srgbClr>
                  </a:outerShdw>
                </a:effectLst>
              </a:rPr>
              <a:t>OBJETS CONNECTES ET PROTECTION DE LA VIE PRIVEE</a:t>
            </a:r>
          </a:p>
        </p:txBody>
      </p:sp>
      <p:sp>
        <p:nvSpPr>
          <p:cNvPr id="3" name="Espace réservé du contenu 2"/>
          <p:cNvSpPr>
            <a:spLocks noGrp="1"/>
          </p:cNvSpPr>
          <p:nvPr>
            <p:ph idx="1"/>
          </p:nvPr>
        </p:nvSpPr>
        <p:spPr/>
        <p:txBody>
          <a:bodyPr/>
          <a:lstStyle/>
          <a:p>
            <a:pPr marL="0" indent="0" algn="just">
              <a:buNone/>
            </a:pPr>
            <a:r>
              <a:rPr lang="fr-FR" dirty="0" smtClean="0">
                <a:effectLst>
                  <a:outerShdw blurRad="38100" dist="38100" dir="2700000" algn="tl">
                    <a:srgbClr val="000000">
                      <a:alpha val="43137"/>
                    </a:srgbClr>
                  </a:outerShdw>
                </a:effectLst>
              </a:rPr>
              <a:t>Les différents espaces en ligne deviennent de plus en plus interconnectés et limitent l’anonymat. </a:t>
            </a:r>
          </a:p>
          <a:p>
            <a:pPr marL="0" indent="0" algn="just">
              <a:buNone/>
            </a:pPr>
            <a:r>
              <a:rPr lang="fr-FR" dirty="0" smtClean="0">
                <a:effectLst>
                  <a:outerShdw blurRad="38100" dist="38100" dir="2700000" algn="tl">
                    <a:srgbClr val="000000">
                      <a:alpha val="43137"/>
                    </a:srgbClr>
                  </a:outerShdw>
                </a:effectLst>
              </a:rPr>
              <a:t>Tendance à aller vers une identité unique sur les réseaux, au plus proche de l’identité réelle.</a:t>
            </a:r>
          </a:p>
          <a:p>
            <a:pPr marL="0" indent="0" algn="just">
              <a:buNone/>
            </a:pPr>
            <a:r>
              <a:rPr lang="fr-FR" dirty="0" smtClean="0">
                <a:effectLst>
                  <a:outerShdw blurRad="38100" dist="38100" dir="2700000" algn="tl">
                    <a:srgbClr val="000000">
                      <a:alpha val="43137"/>
                    </a:srgbClr>
                  </a:outerShdw>
                </a:effectLst>
              </a:rPr>
              <a:t>Risque d’autant plus grand pour la protection de la vie privée en raison des recoupements possibles.</a:t>
            </a:r>
            <a:endParaRPr lang="fr-F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9059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dirty="0">
                <a:effectLst>
                  <a:outerShdw blurRad="38100" dist="38100" dir="2700000" algn="tl">
                    <a:srgbClr val="000000">
                      <a:alpha val="43137"/>
                    </a:srgbClr>
                  </a:outerShdw>
                </a:effectLst>
              </a:rPr>
              <a:t>OBJETS CONNECTES ET PROTECTION DE LA VIE PRIVEE</a:t>
            </a:r>
          </a:p>
        </p:txBody>
      </p:sp>
      <p:sp>
        <p:nvSpPr>
          <p:cNvPr id="3" name="Espace réservé du contenu 2"/>
          <p:cNvSpPr>
            <a:spLocks noGrp="1"/>
          </p:cNvSpPr>
          <p:nvPr>
            <p:ph idx="1"/>
          </p:nvPr>
        </p:nvSpPr>
        <p:spPr/>
        <p:txBody>
          <a:bodyPr/>
          <a:lstStyle/>
          <a:p>
            <a:pPr marL="0" indent="0" algn="just">
              <a:buNone/>
            </a:pPr>
            <a:r>
              <a:rPr lang="fr-FR" dirty="0" smtClean="0">
                <a:effectLst>
                  <a:outerShdw blurRad="38100" dist="38100" dir="2700000" algn="tl">
                    <a:srgbClr val="000000">
                      <a:alpha val="43137"/>
                    </a:srgbClr>
                  </a:outerShdw>
                </a:effectLst>
              </a:rPr>
              <a:t>Evolution de la donnée sensible vers le traitement sensible ?</a:t>
            </a:r>
          </a:p>
          <a:p>
            <a:pPr marL="0" indent="0" algn="just">
              <a:buNone/>
            </a:pPr>
            <a:endParaRPr lang="fr-FR" dirty="0" smtClean="0">
              <a:effectLst>
                <a:outerShdw blurRad="38100" dist="38100" dir="2700000" algn="tl">
                  <a:srgbClr val="000000">
                    <a:alpha val="43137"/>
                  </a:srgbClr>
                </a:outerShdw>
              </a:effectLst>
            </a:endParaRPr>
          </a:p>
          <a:p>
            <a:pPr marL="0" indent="0" algn="just">
              <a:buNone/>
            </a:pPr>
            <a:r>
              <a:rPr lang="fr-FR" dirty="0" smtClean="0">
                <a:effectLst>
                  <a:outerShdw blurRad="38100" dist="38100" dir="2700000" algn="tl">
                    <a:srgbClr val="000000">
                      <a:alpha val="43137"/>
                    </a:srgbClr>
                  </a:outerShdw>
                </a:effectLst>
              </a:rPr>
              <a:t>La protection mettrait l’accent sur l’utilisation des données plutôt que sur leur caractère intrinsèquement sensible.</a:t>
            </a:r>
            <a:endParaRPr lang="fr-F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8838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dirty="0">
                <a:effectLst>
                  <a:outerShdw blurRad="38100" dist="38100" dir="2700000" algn="tl">
                    <a:srgbClr val="000000">
                      <a:alpha val="43137"/>
                    </a:srgbClr>
                  </a:outerShdw>
                </a:effectLst>
              </a:rPr>
              <a:t>OBJETS CONNECTES ET PROTECTION DE LA VIE PRIVEE</a:t>
            </a:r>
          </a:p>
        </p:txBody>
      </p:sp>
      <p:sp>
        <p:nvSpPr>
          <p:cNvPr id="3" name="Espace réservé du contenu 2"/>
          <p:cNvSpPr>
            <a:spLocks noGrp="1"/>
          </p:cNvSpPr>
          <p:nvPr>
            <p:ph idx="1"/>
          </p:nvPr>
        </p:nvSpPr>
        <p:spPr/>
        <p:txBody>
          <a:bodyPr>
            <a:normAutofit fontScale="92500" lnSpcReduction="10000"/>
          </a:bodyPr>
          <a:lstStyle/>
          <a:p>
            <a:pPr marL="0" indent="0" algn="just">
              <a:buNone/>
            </a:pPr>
            <a:r>
              <a:rPr lang="fr-FR" b="1" dirty="0" smtClean="0">
                <a:effectLst>
                  <a:outerShdw blurRad="38100" dist="38100" dir="2700000" algn="tl">
                    <a:srgbClr val="000000">
                      <a:alpha val="43137"/>
                    </a:srgbClr>
                  </a:outerShdw>
                </a:effectLst>
              </a:rPr>
              <a:t>COMMENT CONCILIER OBJETS CONNECTES, BIG DATA ET VIE PRIVEE ?</a:t>
            </a:r>
          </a:p>
          <a:p>
            <a:pPr marL="0" indent="0" algn="just">
              <a:buNone/>
            </a:pPr>
            <a:endParaRPr lang="fr-FR" b="1" dirty="0" smtClean="0">
              <a:effectLst>
                <a:outerShdw blurRad="38100" dist="38100" dir="2700000" algn="tl">
                  <a:srgbClr val="000000">
                    <a:alpha val="43137"/>
                  </a:srgbClr>
                </a:outerShdw>
              </a:effectLst>
            </a:endParaRPr>
          </a:p>
          <a:p>
            <a:pPr marL="0" indent="0" algn="just">
              <a:buNone/>
            </a:pPr>
            <a:r>
              <a:rPr lang="fr-FR" b="1" dirty="0" err="1" smtClean="0">
                <a:effectLst>
                  <a:outerShdw blurRad="38100" dist="38100" dir="2700000" algn="tl">
                    <a:srgbClr val="000000">
                      <a:alpha val="43137"/>
                    </a:srgbClr>
                  </a:outerShdw>
                </a:effectLst>
              </a:rPr>
              <a:t>Privacy</a:t>
            </a:r>
            <a:r>
              <a:rPr lang="fr-FR" b="1" dirty="0" smtClean="0">
                <a:effectLst>
                  <a:outerShdw blurRad="38100" dist="38100" dir="2700000" algn="tl">
                    <a:srgbClr val="000000">
                      <a:alpha val="43137"/>
                    </a:srgbClr>
                  </a:outerShdw>
                </a:effectLst>
              </a:rPr>
              <a:t> </a:t>
            </a:r>
            <a:r>
              <a:rPr lang="fr-FR" b="1" dirty="0" err="1" smtClean="0">
                <a:effectLst>
                  <a:outerShdw blurRad="38100" dist="38100" dir="2700000" algn="tl">
                    <a:srgbClr val="000000">
                      <a:alpha val="43137"/>
                    </a:srgbClr>
                  </a:outerShdw>
                </a:effectLst>
              </a:rPr>
              <a:t>Paradox</a:t>
            </a:r>
            <a:r>
              <a:rPr lang="fr-FR" b="1" dirty="0" smtClean="0">
                <a:effectLst>
                  <a:outerShdw blurRad="38100" dist="38100" dir="2700000" algn="tl">
                    <a:srgbClr val="000000">
                      <a:alpha val="43137"/>
                    </a:srgbClr>
                  </a:outerShdw>
                </a:effectLst>
              </a:rPr>
              <a:t> </a:t>
            </a:r>
            <a:r>
              <a:rPr lang="fr-FR" dirty="0" smtClean="0">
                <a:effectLst>
                  <a:outerShdw blurRad="38100" dist="38100" dir="2700000" algn="tl">
                    <a:srgbClr val="000000">
                      <a:alpha val="43137"/>
                    </a:srgbClr>
                  </a:outerShdw>
                </a:effectLst>
              </a:rPr>
              <a:t>: les individus manifestent une inquiétude de plus en plus grande face aux risques liés aux données personnelles mais, dans le même temps, divulguent de plus en plus de données personnelles, même sensibles, sur les réseaux numériques (environ 70% des données sont générées par les personnes)</a:t>
            </a:r>
          </a:p>
          <a:p>
            <a:pPr marL="0" indent="0">
              <a:buNone/>
            </a:pPr>
            <a:endParaRPr lang="fr-FR" dirty="0"/>
          </a:p>
        </p:txBody>
      </p:sp>
    </p:spTree>
    <p:extLst>
      <p:ext uri="{BB962C8B-B14F-4D97-AF65-F5344CB8AC3E}">
        <p14:creationId xmlns:p14="http://schemas.microsoft.com/office/powerpoint/2010/main" val="1433395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dirty="0">
                <a:effectLst>
                  <a:outerShdw blurRad="38100" dist="38100" dir="2700000" algn="tl">
                    <a:srgbClr val="000000">
                      <a:alpha val="43137"/>
                    </a:srgbClr>
                  </a:outerShdw>
                </a:effectLst>
              </a:rPr>
              <a:t>OBJETS CONNECTES ET PROTECTION DE LA VIE PRIVEE</a:t>
            </a:r>
          </a:p>
        </p:txBody>
      </p:sp>
      <p:sp>
        <p:nvSpPr>
          <p:cNvPr id="3" name="Espace réservé du contenu 2"/>
          <p:cNvSpPr>
            <a:spLocks noGrp="1"/>
          </p:cNvSpPr>
          <p:nvPr>
            <p:ph idx="1"/>
          </p:nvPr>
        </p:nvSpPr>
        <p:spPr/>
        <p:txBody>
          <a:bodyPr/>
          <a:lstStyle/>
          <a:p>
            <a:pPr marL="0" indent="0" algn="just">
              <a:buNone/>
            </a:pPr>
            <a:r>
              <a:rPr lang="fr-FR" dirty="0" smtClean="0">
                <a:effectLst>
                  <a:outerShdw blurRad="38100" dist="38100" dir="2700000" algn="tl">
                    <a:srgbClr val="000000">
                      <a:alpha val="43137"/>
                    </a:srgbClr>
                  </a:outerShdw>
                </a:effectLst>
              </a:rPr>
              <a:t>CONSTAT : L’INNOVATION TECHNOLOGIQUE VA PLUS VITE QUE L’ENVIRONNEMENT JURIDIQUE</a:t>
            </a:r>
          </a:p>
          <a:p>
            <a:pPr marL="0" indent="0" algn="just">
              <a:buNone/>
            </a:pPr>
            <a:endParaRPr lang="fr-FR" dirty="0" smtClean="0">
              <a:effectLst>
                <a:outerShdw blurRad="38100" dist="38100" dir="2700000" algn="tl">
                  <a:srgbClr val="000000">
                    <a:alpha val="43137"/>
                  </a:srgbClr>
                </a:outerShdw>
              </a:effectLst>
            </a:endParaRPr>
          </a:p>
          <a:p>
            <a:pPr marL="0" indent="0" algn="just">
              <a:buNone/>
            </a:pPr>
            <a:endParaRPr lang="fr-FR" dirty="0" smtClean="0">
              <a:effectLst>
                <a:outerShdw blurRad="38100" dist="38100" dir="2700000" algn="tl">
                  <a:srgbClr val="000000">
                    <a:alpha val="43137"/>
                  </a:srgbClr>
                </a:outerShdw>
              </a:effectLst>
            </a:endParaRPr>
          </a:p>
          <a:p>
            <a:pPr marL="0" indent="0" algn="just">
              <a:buNone/>
            </a:pPr>
            <a:r>
              <a:rPr lang="fr-FR" dirty="0" smtClean="0">
                <a:effectLst>
                  <a:outerShdw blurRad="38100" dist="38100" dir="2700000" algn="tl">
                    <a:srgbClr val="000000">
                      <a:alpha val="43137"/>
                    </a:srgbClr>
                  </a:outerShdw>
                </a:effectLst>
              </a:rPr>
              <a:t>LE DROIT PREND DU RETARD SUR L’INNOVATION ET CE RETARD VA CROISSANT. </a:t>
            </a:r>
          </a:p>
          <a:p>
            <a:pPr marL="0" indent="0" algn="just">
              <a:buNone/>
            </a:pPr>
            <a:r>
              <a:rPr lang="fr-FR" dirty="0" smtClean="0">
                <a:effectLst>
                  <a:outerShdw blurRad="38100" dist="38100" dir="2700000" algn="tl">
                    <a:srgbClr val="000000">
                      <a:alpha val="43137"/>
                    </a:srgbClr>
                  </a:outerShdw>
                </a:effectLst>
              </a:rPr>
              <a:t>LE DROIT N’ANTICIPE PAS L’INNOVATION MAIS DOIT L’ACCOMPAGNER.</a:t>
            </a:r>
          </a:p>
          <a:p>
            <a:pPr marL="0" indent="0">
              <a:buNone/>
            </a:pPr>
            <a:endParaRPr lang="fr-FR" dirty="0" smtClean="0"/>
          </a:p>
          <a:p>
            <a:pPr marL="0" indent="0">
              <a:buNone/>
            </a:pPr>
            <a:endParaRPr lang="fr-FR" dirty="0"/>
          </a:p>
        </p:txBody>
      </p:sp>
      <p:sp>
        <p:nvSpPr>
          <p:cNvPr id="4" name="Flèche vers le bas 3"/>
          <p:cNvSpPr/>
          <p:nvPr/>
        </p:nvSpPr>
        <p:spPr>
          <a:xfrm>
            <a:off x="4036719" y="263691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787258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dirty="0">
                <a:effectLst>
                  <a:outerShdw blurRad="38100" dist="38100" dir="2700000" algn="tl">
                    <a:srgbClr val="000000">
                      <a:alpha val="43137"/>
                    </a:srgbClr>
                  </a:outerShdw>
                </a:effectLst>
              </a:rPr>
              <a:t>OBJETS CONNECTES ET PROTECTION DE LA VIE PRIVEE</a:t>
            </a:r>
          </a:p>
        </p:txBody>
      </p:sp>
      <p:sp>
        <p:nvSpPr>
          <p:cNvPr id="3" name="Espace réservé du contenu 2"/>
          <p:cNvSpPr>
            <a:spLocks noGrp="1"/>
          </p:cNvSpPr>
          <p:nvPr>
            <p:ph idx="1"/>
          </p:nvPr>
        </p:nvSpPr>
        <p:spPr/>
        <p:txBody>
          <a:bodyPr/>
          <a:lstStyle/>
          <a:p>
            <a:pPr marL="0" indent="0" algn="just">
              <a:buNone/>
            </a:pPr>
            <a:r>
              <a:rPr lang="fr-FR" dirty="0" smtClean="0">
                <a:effectLst>
                  <a:outerShdw blurRad="38100" dist="38100" dir="2700000" algn="tl">
                    <a:srgbClr val="000000">
                      <a:alpha val="43137"/>
                    </a:srgbClr>
                  </a:outerShdw>
                </a:effectLst>
              </a:rPr>
              <a:t>LE DROIT NE PEUT PLUS ÊTRE LE SEUL OUTIL DE REGULATION DE L’ENVIRONNEMENT NUMERIQUE.</a:t>
            </a:r>
          </a:p>
          <a:p>
            <a:pPr marL="0" indent="0" algn="just">
              <a:buNone/>
            </a:pPr>
            <a:endParaRPr lang="fr-FR" dirty="0">
              <a:effectLst>
                <a:outerShdw blurRad="38100" dist="38100" dir="2700000" algn="tl">
                  <a:srgbClr val="000000">
                    <a:alpha val="43137"/>
                  </a:srgbClr>
                </a:outerShdw>
              </a:effectLst>
            </a:endParaRPr>
          </a:p>
          <a:p>
            <a:pPr marL="0" indent="0" algn="just">
              <a:buNone/>
            </a:pPr>
            <a:r>
              <a:rPr lang="fr-FR" dirty="0" smtClean="0">
                <a:effectLst>
                  <a:outerShdw blurRad="38100" dist="38100" dir="2700000" algn="tl">
                    <a:srgbClr val="000000">
                      <a:alpha val="43137"/>
                    </a:srgbClr>
                  </a:outerShdw>
                </a:effectLst>
              </a:rPr>
              <a:t>LA PROTECTION DE LA VIE PRIVEE ET DES DONNEES PERSONNELLES NE POURRA SE FAIRE QU’EN COMBINANT PLUSIEURS DISPOSITIFS COMPLEMENTAIRES.</a:t>
            </a:r>
            <a:endParaRPr lang="fr-F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57308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dirty="0">
                <a:effectLst>
                  <a:outerShdw blurRad="38100" dist="38100" dir="2700000" algn="tl">
                    <a:srgbClr val="000000">
                      <a:alpha val="43137"/>
                    </a:srgbClr>
                  </a:outerShdw>
                </a:effectLst>
              </a:rPr>
              <a:t>OBJETS CONNECTES ET PROTECTION DE LA VIE PRIVEE</a:t>
            </a:r>
          </a:p>
        </p:txBody>
      </p:sp>
      <p:sp>
        <p:nvSpPr>
          <p:cNvPr id="3" name="Espace réservé du contenu 2"/>
          <p:cNvSpPr>
            <a:spLocks noGrp="1"/>
          </p:cNvSpPr>
          <p:nvPr>
            <p:ph idx="1"/>
          </p:nvPr>
        </p:nvSpPr>
        <p:spPr/>
        <p:txBody>
          <a:bodyPr>
            <a:normAutofit fontScale="77500" lnSpcReduction="20000"/>
          </a:bodyPr>
          <a:lstStyle/>
          <a:p>
            <a:pPr marL="0" indent="0" algn="just">
              <a:buNone/>
            </a:pPr>
            <a:r>
              <a:rPr lang="fr-FR" b="1" dirty="0" smtClean="0">
                <a:effectLst>
                  <a:outerShdw blurRad="38100" dist="38100" dir="2700000" algn="tl">
                    <a:srgbClr val="000000">
                      <a:alpha val="43137"/>
                    </a:srgbClr>
                  </a:outerShdw>
                </a:effectLst>
              </a:rPr>
              <a:t>Dispositifs juridiques </a:t>
            </a:r>
          </a:p>
          <a:p>
            <a:pPr algn="just">
              <a:buFont typeface="Arial" charset="0"/>
              <a:buChar char="•"/>
            </a:pPr>
            <a:r>
              <a:rPr lang="fr-FR" dirty="0" smtClean="0">
                <a:effectLst>
                  <a:outerShdw blurRad="38100" dist="38100" dir="2700000" algn="tl">
                    <a:srgbClr val="000000">
                      <a:alpha val="43137"/>
                    </a:srgbClr>
                  </a:outerShdw>
                </a:effectLst>
              </a:rPr>
              <a:t>Considérer l’utilisateur d’espace numérique comme un consommateur et lui appliquer des règles dédiées ?</a:t>
            </a:r>
          </a:p>
          <a:p>
            <a:pPr algn="just">
              <a:buFont typeface="Arial" charset="0"/>
              <a:buChar char="•"/>
            </a:pPr>
            <a:r>
              <a:rPr lang="fr-FR" dirty="0" smtClean="0">
                <a:effectLst>
                  <a:outerShdw blurRad="38100" dist="38100" dir="2700000" algn="tl">
                    <a:srgbClr val="000000">
                      <a:alpha val="43137"/>
                    </a:srgbClr>
                  </a:outerShdw>
                </a:effectLst>
              </a:rPr>
              <a:t>Obliger les exploitants de données à plus de transparence en leur imposant de préciser la finalité du traitement</a:t>
            </a:r>
          </a:p>
          <a:p>
            <a:pPr algn="just">
              <a:buFont typeface="Arial" charset="0"/>
              <a:buChar char="•"/>
            </a:pPr>
            <a:r>
              <a:rPr lang="fr-FR" dirty="0" smtClean="0">
                <a:effectLst>
                  <a:outerShdw blurRad="38100" dist="38100" dir="2700000" algn="tl">
                    <a:srgbClr val="000000">
                      <a:alpha val="43137"/>
                    </a:srgbClr>
                  </a:outerShdw>
                </a:effectLst>
              </a:rPr>
              <a:t>Restreindre l’usage de certaines données</a:t>
            </a:r>
          </a:p>
          <a:p>
            <a:pPr algn="just">
              <a:buFont typeface="Arial" charset="0"/>
              <a:buChar char="•"/>
            </a:pPr>
            <a:r>
              <a:rPr lang="fr-FR" dirty="0" smtClean="0">
                <a:effectLst>
                  <a:outerShdw blurRad="38100" dist="38100" dir="2700000" algn="tl">
                    <a:srgbClr val="000000">
                      <a:alpha val="43137"/>
                    </a:srgbClr>
                  </a:outerShdw>
                </a:effectLst>
              </a:rPr>
              <a:t>Augmenter le coût des « failles » de sécurité en imposant aux opérateurs de préciser quelles sont les données personnelles ayant fait l’objet de « fuites »</a:t>
            </a:r>
          </a:p>
          <a:p>
            <a:pPr algn="just">
              <a:buFont typeface="Arial" charset="0"/>
              <a:buChar char="•"/>
            </a:pPr>
            <a:r>
              <a:rPr lang="fr-FR" dirty="0" smtClean="0">
                <a:effectLst>
                  <a:outerShdw blurRad="38100" dist="38100" dir="2700000" algn="tl">
                    <a:srgbClr val="000000">
                      <a:alpha val="43137"/>
                    </a:srgbClr>
                  </a:outerShdw>
                </a:effectLst>
              </a:rPr>
              <a:t>Rendre effectif un droit à l’oubli sur les réseaux</a:t>
            </a:r>
          </a:p>
          <a:p>
            <a:pPr algn="just">
              <a:buFont typeface="Arial" charset="0"/>
              <a:buChar char="•"/>
            </a:pPr>
            <a:r>
              <a:rPr lang="fr-FR" dirty="0" smtClean="0">
                <a:effectLst>
                  <a:outerShdw blurRad="38100" dist="38100" dir="2700000" algn="tl">
                    <a:srgbClr val="000000">
                      <a:alpha val="43137"/>
                    </a:srgbClr>
                  </a:outerShdw>
                </a:effectLst>
              </a:rPr>
              <a:t>Sanctionner davantage le non respect de ces obligations </a:t>
            </a:r>
            <a:endParaRPr lang="fr-F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094881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dirty="0">
                <a:effectLst>
                  <a:outerShdw blurRad="38100" dist="38100" dir="2700000" algn="tl">
                    <a:srgbClr val="000000">
                      <a:alpha val="43137"/>
                    </a:srgbClr>
                  </a:outerShdw>
                </a:effectLst>
              </a:rPr>
              <a:t>OBJETS CONNECTES ET PROTECTION DE LA VIE PRIVEE</a:t>
            </a:r>
          </a:p>
        </p:txBody>
      </p:sp>
      <p:sp>
        <p:nvSpPr>
          <p:cNvPr id="3" name="Espace réservé du contenu 2"/>
          <p:cNvSpPr>
            <a:spLocks noGrp="1"/>
          </p:cNvSpPr>
          <p:nvPr>
            <p:ph idx="1"/>
          </p:nvPr>
        </p:nvSpPr>
        <p:spPr/>
        <p:txBody>
          <a:bodyPr/>
          <a:lstStyle/>
          <a:p>
            <a:pPr marL="0" indent="0" algn="just">
              <a:buNone/>
            </a:pPr>
            <a:r>
              <a:rPr lang="fr-FR" dirty="0" smtClean="0">
                <a:effectLst>
                  <a:outerShdw blurRad="38100" dist="38100" dir="2700000" algn="tl">
                    <a:srgbClr val="000000">
                      <a:alpha val="43137"/>
                    </a:srgbClr>
                  </a:outerShdw>
                </a:effectLst>
              </a:rPr>
              <a:t>Dispositifs économiques</a:t>
            </a:r>
          </a:p>
          <a:p>
            <a:pPr marL="0" indent="0" algn="just">
              <a:buNone/>
            </a:pPr>
            <a:endParaRPr lang="fr-FR" dirty="0" smtClean="0">
              <a:effectLst>
                <a:outerShdw blurRad="38100" dist="38100" dir="2700000" algn="tl">
                  <a:srgbClr val="000000">
                    <a:alpha val="43137"/>
                  </a:srgbClr>
                </a:outerShdw>
              </a:effectLst>
            </a:endParaRPr>
          </a:p>
          <a:p>
            <a:pPr algn="just">
              <a:buFont typeface="Arial" charset="0"/>
              <a:buChar char="•"/>
            </a:pPr>
            <a:r>
              <a:rPr lang="fr-FR" dirty="0" smtClean="0">
                <a:effectLst>
                  <a:outerShdw blurRad="38100" dist="38100" dir="2700000" algn="tl">
                    <a:srgbClr val="000000">
                      <a:alpha val="43137"/>
                    </a:srgbClr>
                  </a:outerShdw>
                </a:effectLst>
              </a:rPr>
              <a:t>Labellisation des entreprises recueillant ou utilisant des données personnelles</a:t>
            </a:r>
          </a:p>
          <a:p>
            <a:pPr algn="just">
              <a:buFont typeface="Arial" charset="0"/>
              <a:buChar char="•"/>
            </a:pPr>
            <a:r>
              <a:rPr lang="fr-FR" dirty="0" smtClean="0">
                <a:effectLst>
                  <a:outerShdw blurRad="38100" dist="38100" dir="2700000" algn="tl">
                    <a:srgbClr val="000000">
                      <a:alpha val="43137"/>
                    </a:srgbClr>
                  </a:outerShdw>
                </a:effectLst>
              </a:rPr>
              <a:t>Contrôle de la labellisation et de son usage par un organisme indépendant</a:t>
            </a:r>
            <a:endParaRPr lang="fr-F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881338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4"/>
            <a:ext cx="7772400" cy="1470025"/>
          </a:xfrm>
        </p:spPr>
        <p:txBody>
          <a:bodyPr>
            <a:normAutofit/>
          </a:bodyPr>
          <a:lstStyle/>
          <a:p>
            <a:r>
              <a:rPr lang="fr-FR" sz="2000" dirty="0">
                <a:effectLst>
                  <a:outerShdw blurRad="38100" dist="38100" dir="2700000" algn="tl">
                    <a:srgbClr val="000000">
                      <a:alpha val="43137"/>
                    </a:srgbClr>
                  </a:outerShdw>
                </a:effectLst>
              </a:rPr>
              <a:t>OBJETS CONNECTES ET PROTECTION DE LA VIE PRIVEE</a:t>
            </a:r>
          </a:p>
        </p:txBody>
      </p:sp>
      <p:sp>
        <p:nvSpPr>
          <p:cNvPr id="3" name="Sous-titre 2"/>
          <p:cNvSpPr>
            <a:spLocks noGrp="1"/>
          </p:cNvSpPr>
          <p:nvPr>
            <p:ph type="subTitle" idx="1"/>
          </p:nvPr>
        </p:nvSpPr>
        <p:spPr>
          <a:xfrm>
            <a:off x="323528" y="1988840"/>
            <a:ext cx="8489032" cy="4680520"/>
          </a:xfrm>
        </p:spPr>
        <p:txBody>
          <a:bodyPr>
            <a:normAutofit/>
          </a:bodyPr>
          <a:lstStyle/>
          <a:p>
            <a:pPr algn="just"/>
            <a:r>
              <a:rPr lang="fr-FR" dirty="0" smtClean="0">
                <a:solidFill>
                  <a:schemeClr val="tx1"/>
                </a:solidFill>
                <a:effectLst>
                  <a:outerShdw blurRad="38100" dist="38100" dir="2700000" algn="tl">
                    <a:srgbClr val="000000">
                      <a:alpha val="43137"/>
                    </a:srgbClr>
                  </a:outerShdw>
                </a:effectLst>
              </a:rPr>
              <a:t>Dispositifs pédagogiques</a:t>
            </a:r>
          </a:p>
          <a:p>
            <a:pPr algn="just"/>
            <a:endParaRPr lang="fr-FR" dirty="0" smtClean="0">
              <a:solidFill>
                <a:schemeClr val="tx1"/>
              </a:solidFill>
              <a:effectLst>
                <a:outerShdw blurRad="38100" dist="38100" dir="2700000" algn="tl">
                  <a:srgbClr val="000000">
                    <a:alpha val="43137"/>
                  </a:srgbClr>
                </a:outerShdw>
              </a:effectLst>
            </a:endParaRPr>
          </a:p>
          <a:p>
            <a:pPr marL="457200" indent="-457200" algn="just">
              <a:buFont typeface="Arial" charset="0"/>
              <a:buChar char="•"/>
            </a:pPr>
            <a:r>
              <a:rPr lang="fr-FR" dirty="0" smtClean="0">
                <a:solidFill>
                  <a:schemeClr val="tx1"/>
                </a:solidFill>
                <a:effectLst>
                  <a:outerShdw blurRad="38100" dist="38100" dir="2700000" algn="tl">
                    <a:srgbClr val="000000">
                      <a:alpha val="43137"/>
                    </a:srgbClr>
                  </a:outerShdw>
                </a:effectLst>
              </a:rPr>
              <a:t>Remettre l’individu au centre de la régulation en lui faisant supporter une partie du coût de la régulation</a:t>
            </a:r>
          </a:p>
          <a:p>
            <a:pPr marL="457200" indent="-457200" algn="just">
              <a:buFont typeface="Arial" charset="0"/>
              <a:buChar char="•"/>
            </a:pPr>
            <a:r>
              <a:rPr lang="fr-FR" dirty="0" smtClean="0">
                <a:solidFill>
                  <a:schemeClr val="tx1"/>
                </a:solidFill>
                <a:effectLst>
                  <a:outerShdw blurRad="38100" dist="38100" dir="2700000" algn="tl">
                    <a:srgbClr val="000000">
                      <a:alpha val="43137"/>
                    </a:srgbClr>
                  </a:outerShdw>
                </a:effectLst>
              </a:rPr>
              <a:t>Informer davantage les utilisateurs de l’espace numérique des précautions à prendre pour protéger leurs données</a:t>
            </a:r>
          </a:p>
        </p:txBody>
      </p:sp>
    </p:spTree>
    <p:extLst>
      <p:ext uri="{BB962C8B-B14F-4D97-AF65-F5344CB8AC3E}">
        <p14:creationId xmlns:p14="http://schemas.microsoft.com/office/powerpoint/2010/main" val="429610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4"/>
            <a:ext cx="7772400" cy="1470025"/>
          </a:xfrm>
        </p:spPr>
        <p:txBody>
          <a:bodyPr>
            <a:normAutofit/>
          </a:bodyPr>
          <a:lstStyle/>
          <a:p>
            <a:r>
              <a:rPr lang="fr-FR" sz="2000" dirty="0">
                <a:effectLst>
                  <a:outerShdw blurRad="38100" dist="38100" dir="2700000" algn="tl">
                    <a:srgbClr val="000000">
                      <a:alpha val="43137"/>
                    </a:srgbClr>
                  </a:outerShdw>
                </a:effectLst>
              </a:rPr>
              <a:t>OBJETS CONNECTES ET PROTECTION DE LA VIE PRIVEE</a:t>
            </a:r>
          </a:p>
        </p:txBody>
      </p:sp>
      <p:sp>
        <p:nvSpPr>
          <p:cNvPr id="3" name="Sous-titre 2"/>
          <p:cNvSpPr>
            <a:spLocks noGrp="1"/>
          </p:cNvSpPr>
          <p:nvPr>
            <p:ph type="subTitle" idx="1"/>
          </p:nvPr>
        </p:nvSpPr>
        <p:spPr>
          <a:xfrm>
            <a:off x="395536" y="2132856"/>
            <a:ext cx="8417024" cy="4464496"/>
          </a:xfrm>
        </p:spPr>
        <p:txBody>
          <a:bodyPr/>
          <a:lstStyle/>
          <a:p>
            <a:pPr algn="l"/>
            <a:r>
              <a:rPr lang="fr-FR" dirty="0" smtClean="0">
                <a:solidFill>
                  <a:schemeClr val="tx1"/>
                </a:solidFill>
                <a:effectLst>
                  <a:outerShdw blurRad="38100" dist="38100" dir="2700000" algn="tl">
                    <a:srgbClr val="000000">
                      <a:alpha val="43137"/>
                    </a:srgbClr>
                  </a:outerShdw>
                </a:effectLst>
              </a:rPr>
              <a:t>QU’EST-CE QUE LA VIE PRIVEE ?</a:t>
            </a:r>
          </a:p>
          <a:p>
            <a:pPr algn="l"/>
            <a:r>
              <a:rPr lang="fr-FR" dirty="0" smtClean="0">
                <a:solidFill>
                  <a:schemeClr val="tx1"/>
                </a:solidFill>
                <a:effectLst>
                  <a:outerShdw blurRad="38100" dist="38100" dir="2700000" algn="tl">
                    <a:srgbClr val="000000">
                      <a:alpha val="43137"/>
                    </a:srgbClr>
                  </a:outerShdw>
                </a:effectLst>
              </a:rPr>
              <a:t>Citée dans de nombreux textes qui posent en principe un droit à la protection (art. 9 </a:t>
            </a:r>
            <a:r>
              <a:rPr lang="fr-FR" dirty="0" err="1" smtClean="0">
                <a:solidFill>
                  <a:schemeClr val="tx1"/>
                </a:solidFill>
                <a:effectLst>
                  <a:outerShdw blurRad="38100" dist="38100" dir="2700000" algn="tl">
                    <a:srgbClr val="000000">
                      <a:alpha val="43137"/>
                    </a:srgbClr>
                  </a:outerShdw>
                </a:effectLst>
              </a:rPr>
              <a:t>c.civ</a:t>
            </a:r>
            <a:r>
              <a:rPr lang="fr-FR" dirty="0" smtClean="0">
                <a:solidFill>
                  <a:schemeClr val="tx1"/>
                </a:solidFill>
                <a:effectLst>
                  <a:outerShdw blurRad="38100" dist="38100" dir="2700000" algn="tl">
                    <a:srgbClr val="000000">
                      <a:alpha val="43137"/>
                    </a:srgbClr>
                  </a:outerShdw>
                </a:effectLst>
              </a:rPr>
              <a:t>.; art. 8-1 CEDH ; art. 12 Déclaration </a:t>
            </a:r>
            <a:r>
              <a:rPr lang="fr-FR" dirty="0" err="1" smtClean="0">
                <a:solidFill>
                  <a:schemeClr val="tx1"/>
                </a:solidFill>
                <a:effectLst>
                  <a:outerShdw blurRad="38100" dist="38100" dir="2700000" algn="tl">
                    <a:srgbClr val="000000">
                      <a:alpha val="43137"/>
                    </a:srgbClr>
                  </a:outerShdw>
                </a:effectLst>
              </a:rPr>
              <a:t>univ</a:t>
            </a:r>
            <a:r>
              <a:rPr lang="fr-FR" dirty="0" smtClean="0">
                <a:solidFill>
                  <a:schemeClr val="tx1"/>
                </a:solidFill>
                <a:effectLst>
                  <a:outerShdw blurRad="38100" dist="38100" dir="2700000" algn="tl">
                    <a:srgbClr val="000000">
                      <a:alpha val="43137"/>
                    </a:srgbClr>
                  </a:outerShdw>
                </a:effectLst>
              </a:rPr>
              <a:t>. Droits homme) mais aucune définition légale.</a:t>
            </a:r>
          </a:p>
          <a:p>
            <a:pPr algn="l"/>
            <a:endParaRPr lang="fr-FR" dirty="0">
              <a:solidFill>
                <a:schemeClr val="tx1"/>
              </a:solidFill>
              <a:effectLst>
                <a:outerShdw blurRad="38100" dist="38100" dir="2700000" algn="tl">
                  <a:srgbClr val="000000">
                    <a:alpha val="43137"/>
                  </a:srgbClr>
                </a:outerShdw>
              </a:effectLst>
            </a:endParaRPr>
          </a:p>
          <a:p>
            <a:pPr algn="l"/>
            <a:r>
              <a:rPr lang="fr-FR" b="1" dirty="0" smtClean="0">
                <a:solidFill>
                  <a:schemeClr val="tx1"/>
                </a:solidFill>
                <a:effectLst>
                  <a:outerShdw blurRad="38100" dist="38100" dir="2700000" algn="tl">
                    <a:srgbClr val="000000">
                      <a:alpha val="43137"/>
                    </a:srgbClr>
                  </a:outerShdw>
                </a:effectLst>
              </a:rPr>
              <a:t>ENSEMBLE DES ACTIVITES D’UNE PERSONNE QUI RELEVE DE SON INTIMITE.</a:t>
            </a:r>
            <a:endParaRPr lang="fr-FR"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34996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4"/>
            <a:ext cx="7772400" cy="1470025"/>
          </a:xfrm>
        </p:spPr>
        <p:txBody>
          <a:bodyPr>
            <a:normAutofit/>
          </a:bodyPr>
          <a:lstStyle/>
          <a:p>
            <a:r>
              <a:rPr lang="fr-FR" sz="2000" dirty="0">
                <a:effectLst>
                  <a:outerShdw blurRad="38100" dist="38100" dir="2700000" algn="tl">
                    <a:srgbClr val="000000">
                      <a:alpha val="43137"/>
                    </a:srgbClr>
                  </a:outerShdw>
                </a:effectLst>
              </a:rPr>
              <a:t>OBJETS CONNECTES ET PROTECTION DE LA VIE PRIVEE</a:t>
            </a:r>
          </a:p>
        </p:txBody>
      </p:sp>
      <p:sp>
        <p:nvSpPr>
          <p:cNvPr id="3" name="Sous-titre 2"/>
          <p:cNvSpPr>
            <a:spLocks noGrp="1"/>
          </p:cNvSpPr>
          <p:nvPr>
            <p:ph type="subTitle" idx="1"/>
          </p:nvPr>
        </p:nvSpPr>
        <p:spPr>
          <a:xfrm>
            <a:off x="467544" y="1772816"/>
            <a:ext cx="8345016" cy="4824536"/>
          </a:xfrm>
          <a:noFill/>
        </p:spPr>
        <p:txBody>
          <a:bodyPr>
            <a:normAutofit fontScale="92500" lnSpcReduction="20000"/>
          </a:bodyPr>
          <a:lstStyle/>
          <a:p>
            <a:pPr algn="l"/>
            <a:r>
              <a:rPr lang="fr-FR" dirty="0" smtClean="0">
                <a:solidFill>
                  <a:schemeClr val="tx1"/>
                </a:solidFill>
                <a:effectLst>
                  <a:outerShdw blurRad="38100" dist="38100" dir="2700000" algn="tl">
                    <a:srgbClr val="000000">
                      <a:alpha val="43137"/>
                    </a:srgbClr>
                  </a:outerShdw>
                </a:effectLst>
              </a:rPr>
              <a:t>La vie privée recouvre </a:t>
            </a:r>
            <a:r>
              <a:rPr lang="fr-FR" b="1" dirty="0" smtClean="0">
                <a:solidFill>
                  <a:schemeClr val="tx1"/>
                </a:solidFill>
                <a:effectLst>
                  <a:outerShdw blurRad="38100" dist="38100" dir="2700000" algn="tl">
                    <a:srgbClr val="000000">
                      <a:alpha val="43137"/>
                    </a:srgbClr>
                  </a:outerShdw>
                </a:effectLst>
              </a:rPr>
              <a:t>trois dimensions </a:t>
            </a:r>
            <a:r>
              <a:rPr lang="fr-FR" dirty="0" smtClean="0">
                <a:solidFill>
                  <a:schemeClr val="tx1"/>
                </a:solidFill>
                <a:effectLst>
                  <a:outerShdw blurRad="38100" dist="38100" dir="2700000" algn="tl">
                    <a:srgbClr val="000000">
                      <a:alpha val="43137"/>
                    </a:srgbClr>
                  </a:outerShdw>
                </a:effectLst>
              </a:rPr>
              <a:t>principales :</a:t>
            </a:r>
          </a:p>
          <a:p>
            <a:pPr marL="457200" indent="-457200" algn="l">
              <a:buFont typeface="Arial" charset="0"/>
              <a:buChar char="•"/>
            </a:pPr>
            <a:r>
              <a:rPr lang="fr-FR" b="1" dirty="0" smtClean="0">
                <a:solidFill>
                  <a:schemeClr val="tx1"/>
                </a:solidFill>
                <a:effectLst>
                  <a:outerShdw blurRad="38100" dist="38100" dir="2700000" algn="tl">
                    <a:srgbClr val="000000">
                      <a:alpha val="43137"/>
                    </a:srgbClr>
                  </a:outerShdw>
                </a:effectLst>
              </a:rPr>
              <a:t>Le secret </a:t>
            </a:r>
            <a:r>
              <a:rPr lang="fr-FR" dirty="0" smtClean="0">
                <a:solidFill>
                  <a:schemeClr val="tx1"/>
                </a:solidFill>
                <a:effectLst>
                  <a:outerShdw blurRad="38100" dist="38100" dir="2700000" algn="tl">
                    <a:srgbClr val="000000">
                      <a:alpha val="43137"/>
                    </a:srgbClr>
                  </a:outerShdw>
                </a:effectLst>
              </a:rPr>
              <a:t>: implique la capacité à contrôler l’utilisation et le partage de ses données</a:t>
            </a:r>
          </a:p>
          <a:p>
            <a:pPr marL="457200" indent="-457200" algn="l">
              <a:buFont typeface="Arial" charset="0"/>
              <a:buChar char="•"/>
            </a:pPr>
            <a:r>
              <a:rPr lang="fr-FR" b="1" dirty="0" smtClean="0">
                <a:solidFill>
                  <a:schemeClr val="tx1"/>
                </a:solidFill>
                <a:effectLst>
                  <a:outerShdw blurRad="38100" dist="38100" dir="2700000" algn="tl">
                    <a:srgbClr val="000000">
                      <a:alpha val="43137"/>
                    </a:srgbClr>
                  </a:outerShdw>
                </a:effectLst>
              </a:rPr>
              <a:t>La tranquillité </a:t>
            </a:r>
            <a:r>
              <a:rPr lang="fr-FR" dirty="0" smtClean="0">
                <a:solidFill>
                  <a:schemeClr val="tx1"/>
                </a:solidFill>
                <a:effectLst>
                  <a:outerShdw blurRad="38100" dist="38100" dir="2700000" algn="tl">
                    <a:srgbClr val="000000">
                      <a:alpha val="43137"/>
                    </a:srgbClr>
                  </a:outerShdw>
                </a:effectLst>
              </a:rPr>
              <a:t>: droit à être « laissé seul », à ne pas être perturbé par des sollicitations non désirées</a:t>
            </a:r>
          </a:p>
          <a:p>
            <a:pPr marL="457200" indent="-457200" algn="l">
              <a:buFont typeface="Arial" charset="0"/>
              <a:buChar char="•"/>
            </a:pPr>
            <a:r>
              <a:rPr lang="fr-FR" b="1" dirty="0" smtClean="0">
                <a:solidFill>
                  <a:schemeClr val="tx1"/>
                </a:solidFill>
                <a:effectLst>
                  <a:outerShdw blurRad="38100" dist="38100" dir="2700000" algn="tl">
                    <a:srgbClr val="000000">
                      <a:alpha val="43137"/>
                    </a:srgbClr>
                  </a:outerShdw>
                </a:effectLst>
              </a:rPr>
              <a:t>L’autonomie individuelle </a:t>
            </a:r>
            <a:r>
              <a:rPr lang="fr-FR" dirty="0" smtClean="0">
                <a:solidFill>
                  <a:schemeClr val="tx1"/>
                </a:solidFill>
                <a:effectLst>
                  <a:outerShdw blurRad="38100" dist="38100" dir="2700000" algn="tl">
                    <a:srgbClr val="000000">
                      <a:alpha val="43137"/>
                    </a:srgbClr>
                  </a:outerShdw>
                </a:effectLst>
              </a:rPr>
              <a:t>: souveraineté de chacun sur sa personne et ce dont elle souhaite garder la maîtrise, sans que cela soit nécessairement tenu secret</a:t>
            </a:r>
          </a:p>
          <a:p>
            <a:pPr algn="l"/>
            <a:r>
              <a:rPr lang="fr-FR" dirty="0" smtClean="0">
                <a:solidFill>
                  <a:schemeClr val="tx1"/>
                </a:solidFill>
                <a:effectLst>
                  <a:outerShdw blurRad="38100" dist="38100" dir="2700000" algn="tl">
                    <a:srgbClr val="000000">
                      <a:alpha val="43137"/>
                    </a:srgbClr>
                  </a:outerShdw>
                </a:effectLst>
              </a:rPr>
              <a:t>(F. Rochelandet, 2010)</a:t>
            </a:r>
          </a:p>
        </p:txBody>
      </p:sp>
    </p:spTree>
    <p:extLst>
      <p:ext uri="{BB962C8B-B14F-4D97-AF65-F5344CB8AC3E}">
        <p14:creationId xmlns:p14="http://schemas.microsoft.com/office/powerpoint/2010/main" val="3175008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dirty="0">
                <a:effectLst>
                  <a:outerShdw blurRad="38100" dist="38100" dir="2700000" algn="tl">
                    <a:srgbClr val="000000">
                      <a:alpha val="43137"/>
                    </a:srgbClr>
                  </a:outerShdw>
                </a:effectLst>
              </a:rPr>
              <a:t>OBJETS CONNECTES ET PROTECTION DE LA VIE PRIVEE</a:t>
            </a:r>
          </a:p>
        </p:txBody>
      </p:sp>
      <p:sp>
        <p:nvSpPr>
          <p:cNvPr id="3" name="Espace réservé du contenu 2"/>
          <p:cNvSpPr>
            <a:spLocks noGrp="1"/>
          </p:cNvSpPr>
          <p:nvPr>
            <p:ph idx="1"/>
          </p:nvPr>
        </p:nvSpPr>
        <p:spPr/>
        <p:txBody>
          <a:bodyPr>
            <a:normAutofit fontScale="92500" lnSpcReduction="20000"/>
          </a:bodyPr>
          <a:lstStyle/>
          <a:p>
            <a:pPr marL="0" indent="0" algn="just">
              <a:buNone/>
            </a:pPr>
            <a:r>
              <a:rPr lang="fr-FR" dirty="0" smtClean="0">
                <a:effectLst>
                  <a:outerShdw blurRad="38100" dist="38100" dir="2700000" algn="tl">
                    <a:srgbClr val="000000">
                      <a:alpha val="43137"/>
                    </a:srgbClr>
                  </a:outerShdw>
                </a:effectLst>
              </a:rPr>
              <a:t>Objets connectés présentent un risque pour la vie privée pour plusieurs raisons :</a:t>
            </a:r>
          </a:p>
          <a:p>
            <a:pPr algn="just">
              <a:buFont typeface="Arial" charset="0"/>
              <a:buChar char="•"/>
            </a:pPr>
            <a:r>
              <a:rPr lang="fr-FR" dirty="0" smtClean="0">
                <a:effectLst>
                  <a:outerShdw blurRad="38100" dist="38100" dir="2700000" algn="tl">
                    <a:srgbClr val="000000">
                      <a:alpha val="43137"/>
                    </a:srgbClr>
                  </a:outerShdw>
                </a:effectLst>
              </a:rPr>
              <a:t>Ils génèrent et diffusent des données parfois très intimes pouvant dévoiler le mode de vie des usagers</a:t>
            </a:r>
          </a:p>
          <a:p>
            <a:pPr algn="just">
              <a:buFont typeface="Arial" charset="0"/>
              <a:buChar char="•"/>
            </a:pPr>
            <a:r>
              <a:rPr lang="fr-FR" dirty="0" smtClean="0">
                <a:effectLst>
                  <a:outerShdw blurRad="38100" dist="38100" dir="2700000" algn="tl">
                    <a:srgbClr val="000000">
                      <a:alpha val="43137"/>
                    </a:srgbClr>
                  </a:outerShdw>
                </a:effectLst>
              </a:rPr>
              <a:t>L’internet des objets transforme tout objet communicant en un producteur potentiel de données personnelles par croisement, analyse…</a:t>
            </a:r>
          </a:p>
          <a:p>
            <a:pPr algn="just">
              <a:buFont typeface="Arial" charset="0"/>
              <a:buChar char="•"/>
            </a:pPr>
            <a:r>
              <a:rPr lang="fr-FR" dirty="0" smtClean="0">
                <a:effectLst>
                  <a:outerShdw blurRad="38100" dist="38100" dir="2700000" algn="tl">
                    <a:srgbClr val="000000">
                      <a:alpha val="43137"/>
                    </a:srgbClr>
                  </a:outerShdw>
                </a:effectLst>
              </a:rPr>
              <a:t>La coopération entre objets connectés et nanotechnologies produit des outils de traçage et de surveillance des individus</a:t>
            </a:r>
            <a:endParaRPr lang="fr-F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34118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4"/>
            <a:ext cx="7772400" cy="1470025"/>
          </a:xfrm>
        </p:spPr>
        <p:txBody>
          <a:bodyPr>
            <a:normAutofit/>
          </a:bodyPr>
          <a:lstStyle/>
          <a:p>
            <a:r>
              <a:rPr lang="fr-FR" sz="2000" dirty="0">
                <a:effectLst>
                  <a:outerShdw blurRad="38100" dist="38100" dir="2700000" algn="tl">
                    <a:srgbClr val="000000">
                      <a:alpha val="43137"/>
                    </a:srgbClr>
                  </a:outerShdw>
                </a:effectLst>
              </a:rPr>
              <a:t>OBJETS CONNECTES ET PROTECTION DE LA VIE PRIVEE</a:t>
            </a:r>
          </a:p>
        </p:txBody>
      </p:sp>
      <p:sp>
        <p:nvSpPr>
          <p:cNvPr id="3" name="Sous-titre 2"/>
          <p:cNvSpPr>
            <a:spLocks noGrp="1"/>
          </p:cNvSpPr>
          <p:nvPr>
            <p:ph type="subTitle" idx="1"/>
          </p:nvPr>
        </p:nvSpPr>
        <p:spPr>
          <a:xfrm>
            <a:off x="467544" y="1772816"/>
            <a:ext cx="8345016" cy="4824536"/>
          </a:xfrm>
        </p:spPr>
        <p:txBody>
          <a:bodyPr>
            <a:normAutofit lnSpcReduction="10000"/>
          </a:bodyPr>
          <a:lstStyle/>
          <a:p>
            <a:pPr algn="just"/>
            <a:r>
              <a:rPr lang="fr-FR" dirty="0" smtClean="0">
                <a:solidFill>
                  <a:schemeClr val="tx1"/>
                </a:solidFill>
                <a:effectLst>
                  <a:outerShdw blurRad="38100" dist="38100" dir="2700000" algn="tl">
                    <a:srgbClr val="000000">
                      <a:alpha val="43137"/>
                    </a:srgbClr>
                  </a:outerShdw>
                </a:effectLst>
              </a:rPr>
              <a:t>Ambiguïté des rapports entre les individus et les plateformes numériques</a:t>
            </a:r>
          </a:p>
          <a:p>
            <a:pPr marL="457200" indent="-457200" algn="just">
              <a:buFont typeface="Arial" charset="0"/>
              <a:buChar char="•"/>
            </a:pPr>
            <a:r>
              <a:rPr lang="fr-FR" dirty="0" smtClean="0">
                <a:solidFill>
                  <a:schemeClr val="tx1"/>
                </a:solidFill>
                <a:effectLst>
                  <a:outerShdw blurRad="38100" dist="38100" dir="2700000" algn="tl">
                    <a:srgbClr val="000000">
                      <a:alpha val="43137"/>
                    </a:srgbClr>
                  </a:outerShdw>
                </a:effectLst>
              </a:rPr>
              <a:t>Quête de visibilité sur les réseaux sociaux</a:t>
            </a:r>
          </a:p>
          <a:p>
            <a:pPr marL="457200" indent="-457200" algn="just">
              <a:buFont typeface="Arial" charset="0"/>
              <a:buChar char="•"/>
            </a:pPr>
            <a:r>
              <a:rPr lang="fr-FR" dirty="0" smtClean="0">
                <a:solidFill>
                  <a:schemeClr val="tx1"/>
                </a:solidFill>
                <a:effectLst>
                  <a:outerShdw blurRad="38100" dist="38100" dir="2700000" algn="tl">
                    <a:srgbClr val="000000">
                      <a:alpha val="43137"/>
                    </a:srgbClr>
                  </a:outerShdw>
                </a:effectLst>
              </a:rPr>
              <a:t>Publication volontaire de données privées</a:t>
            </a:r>
          </a:p>
          <a:p>
            <a:pPr marL="457200" indent="-457200" algn="just">
              <a:buFont typeface="Arial" charset="0"/>
              <a:buChar char="•"/>
            </a:pPr>
            <a:r>
              <a:rPr lang="fr-FR" dirty="0" smtClean="0">
                <a:solidFill>
                  <a:schemeClr val="tx1"/>
                </a:solidFill>
                <a:effectLst>
                  <a:outerShdw blurRad="38100" dist="38100" dir="2700000" algn="tl">
                    <a:srgbClr val="000000">
                      <a:alpha val="43137"/>
                    </a:srgbClr>
                  </a:outerShdw>
                </a:effectLst>
              </a:rPr>
              <a:t>Forte porosité entre vie privée et vie publique</a:t>
            </a:r>
          </a:p>
          <a:p>
            <a:pPr marL="457200" indent="-457200" algn="just">
              <a:buFont typeface="Arial" charset="0"/>
              <a:buChar char="•"/>
            </a:pPr>
            <a:r>
              <a:rPr lang="fr-FR" dirty="0" smtClean="0">
                <a:solidFill>
                  <a:schemeClr val="tx1"/>
                </a:solidFill>
                <a:effectLst>
                  <a:outerShdw blurRad="38100" dist="38100" dir="2700000" algn="tl">
                    <a:srgbClr val="000000">
                      <a:alpha val="43137"/>
                    </a:srgbClr>
                  </a:outerShdw>
                </a:effectLst>
              </a:rPr>
              <a:t>Sentiment d’être protégé par la loi conduit à l’absence de précautions   </a:t>
            </a:r>
          </a:p>
          <a:p>
            <a:pPr algn="just"/>
            <a:r>
              <a:rPr lang="fr-FR" dirty="0" smtClean="0">
                <a:solidFill>
                  <a:schemeClr val="tx1"/>
                </a:solidFill>
                <a:effectLst>
                  <a:outerShdw blurRad="38100" dist="38100" dir="2700000" algn="tl">
                    <a:srgbClr val="000000">
                      <a:alpha val="43137"/>
                    </a:srgbClr>
                  </a:outerShdw>
                </a:effectLst>
              </a:rPr>
              <a:t>Cette ambiguïté engendre une modification de la notion de vie privée et de données personnelles. </a:t>
            </a:r>
          </a:p>
        </p:txBody>
      </p:sp>
    </p:spTree>
    <p:extLst>
      <p:ext uri="{BB962C8B-B14F-4D97-AF65-F5344CB8AC3E}">
        <p14:creationId xmlns:p14="http://schemas.microsoft.com/office/powerpoint/2010/main" val="1662817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4"/>
            <a:ext cx="7772400" cy="1470025"/>
          </a:xfrm>
        </p:spPr>
        <p:txBody>
          <a:bodyPr>
            <a:normAutofit/>
          </a:bodyPr>
          <a:lstStyle/>
          <a:p>
            <a:r>
              <a:rPr lang="fr-FR" sz="2000" dirty="0">
                <a:effectLst>
                  <a:outerShdw blurRad="38100" dist="38100" dir="2700000" algn="tl">
                    <a:srgbClr val="000000">
                      <a:alpha val="43137"/>
                    </a:srgbClr>
                  </a:outerShdw>
                </a:effectLst>
              </a:rPr>
              <a:t>OBJETS CONNECTES ET PROTECTION DE LA VIE PRIVEE</a:t>
            </a:r>
          </a:p>
        </p:txBody>
      </p:sp>
      <p:sp>
        <p:nvSpPr>
          <p:cNvPr id="3" name="Sous-titre 2"/>
          <p:cNvSpPr>
            <a:spLocks noGrp="1"/>
          </p:cNvSpPr>
          <p:nvPr>
            <p:ph type="subTitle" idx="1"/>
          </p:nvPr>
        </p:nvSpPr>
        <p:spPr>
          <a:xfrm>
            <a:off x="395536" y="1916832"/>
            <a:ext cx="8345016" cy="4608512"/>
          </a:xfrm>
        </p:spPr>
        <p:txBody>
          <a:bodyPr>
            <a:normAutofit fontScale="77500" lnSpcReduction="20000"/>
          </a:bodyPr>
          <a:lstStyle/>
          <a:p>
            <a:pPr algn="just"/>
            <a:r>
              <a:rPr lang="fr-FR" dirty="0" smtClean="0">
                <a:solidFill>
                  <a:schemeClr val="tx1"/>
                </a:solidFill>
                <a:effectLst>
                  <a:outerShdw blurRad="38100" dist="38100" dir="2700000" algn="tl">
                    <a:srgbClr val="000000">
                      <a:alpha val="43137"/>
                    </a:srgbClr>
                  </a:outerShdw>
                </a:effectLst>
              </a:rPr>
              <a:t>Les données personnelles sont une composante de la vie privée.</a:t>
            </a:r>
          </a:p>
          <a:p>
            <a:pPr algn="just"/>
            <a:r>
              <a:rPr lang="fr-FR" b="1" dirty="0" smtClean="0">
                <a:solidFill>
                  <a:schemeClr val="tx1"/>
                </a:solidFill>
                <a:effectLst>
                  <a:outerShdw blurRad="38100" dist="38100" dir="2700000" algn="tl">
                    <a:srgbClr val="000000">
                      <a:alpha val="43137"/>
                    </a:srgbClr>
                  </a:outerShdw>
                </a:effectLst>
              </a:rPr>
              <a:t>Donnée </a:t>
            </a:r>
            <a:r>
              <a:rPr lang="fr-FR" b="1" dirty="0">
                <a:solidFill>
                  <a:schemeClr val="tx1"/>
                </a:solidFill>
                <a:effectLst>
                  <a:outerShdw blurRad="38100" dist="38100" dir="2700000" algn="tl">
                    <a:srgbClr val="000000">
                      <a:alpha val="43137"/>
                    </a:srgbClr>
                  </a:outerShdw>
                </a:effectLst>
              </a:rPr>
              <a:t>à caractère </a:t>
            </a:r>
            <a:r>
              <a:rPr lang="fr-FR" b="1" dirty="0" smtClean="0">
                <a:solidFill>
                  <a:schemeClr val="tx1"/>
                </a:solidFill>
                <a:effectLst>
                  <a:outerShdw blurRad="38100" dist="38100" dir="2700000" algn="tl">
                    <a:srgbClr val="000000">
                      <a:alpha val="43137"/>
                    </a:srgbClr>
                  </a:outerShdw>
                </a:effectLst>
              </a:rPr>
              <a:t>personnel </a:t>
            </a:r>
            <a:r>
              <a:rPr lang="fr-FR" dirty="0" smtClean="0">
                <a:solidFill>
                  <a:schemeClr val="tx1"/>
                </a:solidFill>
                <a:effectLst>
                  <a:outerShdw blurRad="38100" dist="38100" dir="2700000" algn="tl">
                    <a:srgbClr val="000000">
                      <a:alpha val="43137"/>
                    </a:srgbClr>
                  </a:outerShdw>
                </a:effectLst>
              </a:rPr>
              <a:t>: toute </a:t>
            </a:r>
            <a:r>
              <a:rPr lang="fr-FR" dirty="0">
                <a:solidFill>
                  <a:schemeClr val="tx1"/>
                </a:solidFill>
                <a:effectLst>
                  <a:outerShdw blurRad="38100" dist="38100" dir="2700000" algn="tl">
                    <a:srgbClr val="000000">
                      <a:alpha val="43137"/>
                    </a:srgbClr>
                  </a:outerShdw>
                </a:effectLst>
              </a:rPr>
              <a:t>information relative à une personne physique identifiée ou qui peut être identifiée, directement ou indirectement, par référence à un numéro d'identification ou à un ou plusieurs éléments qui lui sont </a:t>
            </a:r>
            <a:r>
              <a:rPr lang="fr-FR" dirty="0" smtClean="0">
                <a:solidFill>
                  <a:schemeClr val="tx1"/>
                </a:solidFill>
                <a:effectLst>
                  <a:outerShdw blurRad="38100" dist="38100" dir="2700000" algn="tl">
                    <a:srgbClr val="000000">
                      <a:alpha val="43137"/>
                    </a:srgbClr>
                  </a:outerShdw>
                </a:effectLst>
              </a:rPr>
              <a:t>propres</a:t>
            </a:r>
            <a:r>
              <a:rPr lang="fr-FR" dirty="0">
                <a:solidFill>
                  <a:schemeClr val="tx1"/>
                </a:solidFill>
                <a:effectLst>
                  <a:outerShdw blurRad="38100" dist="38100" dir="2700000" algn="tl">
                    <a:srgbClr val="000000">
                      <a:alpha val="43137"/>
                    </a:srgbClr>
                  </a:outerShdw>
                </a:effectLst>
              </a:rPr>
              <a:t> </a:t>
            </a:r>
            <a:r>
              <a:rPr lang="fr-FR" dirty="0" smtClean="0">
                <a:solidFill>
                  <a:schemeClr val="tx1"/>
                </a:solidFill>
                <a:effectLst>
                  <a:outerShdw blurRad="38100" dist="38100" dir="2700000" algn="tl">
                    <a:srgbClr val="000000">
                      <a:alpha val="43137"/>
                    </a:srgbClr>
                  </a:outerShdw>
                </a:effectLst>
              </a:rPr>
              <a:t>(art. 2 Loi 6 janvier 1978)</a:t>
            </a:r>
          </a:p>
          <a:p>
            <a:pPr algn="just"/>
            <a:endParaRPr lang="fr-FR" dirty="0" smtClean="0">
              <a:solidFill>
                <a:schemeClr val="tx1"/>
              </a:solidFill>
              <a:effectLst>
                <a:outerShdw blurRad="38100" dist="38100" dir="2700000" algn="tl">
                  <a:srgbClr val="000000">
                    <a:alpha val="43137"/>
                  </a:srgbClr>
                </a:outerShdw>
              </a:effectLst>
            </a:endParaRPr>
          </a:p>
          <a:p>
            <a:pPr algn="just"/>
            <a:r>
              <a:rPr lang="fr-FR" dirty="0" smtClean="0">
                <a:solidFill>
                  <a:schemeClr val="tx1"/>
                </a:solidFill>
                <a:effectLst>
                  <a:outerShdw blurRad="38100" dist="38100" dir="2700000" algn="tl">
                    <a:srgbClr val="000000">
                      <a:alpha val="43137"/>
                    </a:srgbClr>
                  </a:outerShdw>
                </a:effectLst>
              </a:rPr>
              <a:t>Pour </a:t>
            </a:r>
            <a:r>
              <a:rPr lang="fr-FR" dirty="0">
                <a:solidFill>
                  <a:schemeClr val="tx1"/>
                </a:solidFill>
                <a:effectLst>
                  <a:outerShdw blurRad="38100" dist="38100" dir="2700000" algn="tl">
                    <a:srgbClr val="000000">
                      <a:alpha val="43137"/>
                    </a:srgbClr>
                  </a:outerShdw>
                </a:effectLst>
              </a:rPr>
              <a:t>déterminer si une personne est identifiable, il convient de considérer l'ensemble des moyens en vue de permettre son identification dont dispose ou auxquels peut avoir accès le responsable du traitement ou toute autre personne.</a:t>
            </a:r>
            <a:endParaRPr lang="fr-FR" dirty="0" smtClean="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8474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dirty="0">
                <a:effectLst>
                  <a:outerShdw blurRad="38100" dist="38100" dir="2700000" algn="tl">
                    <a:srgbClr val="000000">
                      <a:alpha val="43137"/>
                    </a:srgbClr>
                  </a:outerShdw>
                </a:effectLst>
              </a:rPr>
              <a:t>OBJETS CONNECTES ET PROTECTION DE LA VIE PRIVEE</a:t>
            </a:r>
          </a:p>
        </p:txBody>
      </p:sp>
      <p:sp>
        <p:nvSpPr>
          <p:cNvPr id="3" name="Espace réservé du contenu 2"/>
          <p:cNvSpPr>
            <a:spLocks noGrp="1"/>
          </p:cNvSpPr>
          <p:nvPr>
            <p:ph idx="1"/>
          </p:nvPr>
        </p:nvSpPr>
        <p:spPr/>
        <p:txBody>
          <a:bodyPr>
            <a:normAutofit fontScale="85000" lnSpcReduction="20000"/>
          </a:bodyPr>
          <a:lstStyle/>
          <a:p>
            <a:pPr marL="0" lvl="0" indent="0" algn="just">
              <a:buNone/>
            </a:pPr>
            <a:r>
              <a:rPr lang="fr-FR" dirty="0" smtClean="0">
                <a:effectLst>
                  <a:outerShdw blurRad="38100" dist="38100" dir="2700000" algn="tl">
                    <a:srgbClr val="000000">
                      <a:alpha val="43137"/>
                    </a:srgbClr>
                  </a:outerShdw>
                </a:effectLst>
              </a:rPr>
              <a:t>Certaines données à caractère personnel doivent faire l’objet d’une vigilance particulière : ce sont les</a:t>
            </a:r>
            <a:r>
              <a:rPr lang="fr-FR" b="1" dirty="0" smtClean="0">
                <a:effectLst>
                  <a:outerShdw blurRad="38100" dist="38100" dir="2700000" algn="tl">
                    <a:srgbClr val="000000">
                      <a:alpha val="43137"/>
                    </a:srgbClr>
                  </a:outerShdw>
                </a:effectLst>
              </a:rPr>
              <a:t> </a:t>
            </a:r>
            <a:r>
              <a:rPr lang="fr-FR" dirty="0" smtClean="0">
                <a:effectLst>
                  <a:outerShdw blurRad="38100" dist="38100" dir="2700000" algn="tl">
                    <a:srgbClr val="000000">
                      <a:alpha val="43137"/>
                    </a:srgbClr>
                  </a:outerShdw>
                </a:effectLst>
              </a:rPr>
              <a:t>données sensibles. </a:t>
            </a:r>
          </a:p>
          <a:p>
            <a:pPr marL="0" lvl="0" indent="0" algn="just">
              <a:buNone/>
            </a:pPr>
            <a:r>
              <a:rPr lang="fr-FR" dirty="0" smtClean="0">
                <a:effectLst>
                  <a:outerShdw blurRad="38100" dist="38100" dir="2700000" algn="tl">
                    <a:srgbClr val="000000">
                      <a:alpha val="43137"/>
                    </a:srgbClr>
                  </a:outerShdw>
                </a:effectLst>
              </a:rPr>
              <a:t>Données sensibles sont </a:t>
            </a:r>
            <a:r>
              <a:rPr lang="fr-FR" dirty="0">
                <a:effectLst>
                  <a:outerShdw blurRad="38100" dist="38100" dir="2700000" algn="tl">
                    <a:srgbClr val="000000">
                      <a:alpha val="43137"/>
                    </a:srgbClr>
                  </a:outerShdw>
                </a:effectLst>
              </a:rPr>
              <a:t>des données à caractère personnel qui font apparaître, directement ou indirectement, les origines raciales ou ethniques, les opinions politiques, philosophiques ou religieuses ou l’appartenance syndicale des personnes, ou qui sont relatives à la santé ou à la vie sexuelle de celles-ci. Sont également concernées les données à caractère personnel relatives aux infractions, condamnations et mesures de sûreté.</a:t>
            </a:r>
          </a:p>
          <a:p>
            <a:pPr marL="0" indent="0">
              <a:buNone/>
            </a:pPr>
            <a:endParaRPr lang="fr-FR" dirty="0"/>
          </a:p>
        </p:txBody>
      </p:sp>
    </p:spTree>
    <p:extLst>
      <p:ext uri="{BB962C8B-B14F-4D97-AF65-F5344CB8AC3E}">
        <p14:creationId xmlns:p14="http://schemas.microsoft.com/office/powerpoint/2010/main" val="996968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dirty="0">
                <a:effectLst>
                  <a:outerShdw blurRad="38100" dist="38100" dir="2700000" algn="tl">
                    <a:srgbClr val="000000">
                      <a:alpha val="43137"/>
                    </a:srgbClr>
                  </a:outerShdw>
                </a:effectLst>
              </a:rPr>
              <a:t>OBJETS CONNECTES ET PROTECTION DE LA VIE PRIVEE</a:t>
            </a:r>
          </a:p>
        </p:txBody>
      </p:sp>
      <p:sp>
        <p:nvSpPr>
          <p:cNvPr id="3" name="Espace réservé du contenu 2"/>
          <p:cNvSpPr>
            <a:spLocks noGrp="1"/>
          </p:cNvSpPr>
          <p:nvPr>
            <p:ph idx="1"/>
          </p:nvPr>
        </p:nvSpPr>
        <p:spPr/>
        <p:txBody>
          <a:bodyPr>
            <a:normAutofit fontScale="92500" lnSpcReduction="10000"/>
          </a:bodyPr>
          <a:lstStyle/>
          <a:p>
            <a:pPr marL="0" indent="0" algn="just">
              <a:buNone/>
            </a:pPr>
            <a:r>
              <a:rPr lang="fr-FR" dirty="0" smtClean="0">
                <a:effectLst>
                  <a:outerShdw blurRad="38100" dist="38100" dir="2700000" algn="tl">
                    <a:srgbClr val="000000">
                      <a:alpha val="43137"/>
                    </a:srgbClr>
                  </a:outerShdw>
                </a:effectLst>
              </a:rPr>
              <a:t>Données sensibles correspondent surtout à des valeurs propres à un pays.</a:t>
            </a:r>
          </a:p>
          <a:p>
            <a:pPr marL="0" indent="0" algn="just">
              <a:buNone/>
            </a:pPr>
            <a:r>
              <a:rPr lang="fr-FR" dirty="0" smtClean="0">
                <a:effectLst>
                  <a:outerShdw blurRad="38100" dist="38100" dir="2700000" algn="tl">
                    <a:srgbClr val="000000">
                      <a:alpha val="43137"/>
                    </a:srgbClr>
                  </a:outerShdw>
                </a:effectLst>
              </a:rPr>
              <a:t>La notion de sensibilité est en train d’évoluer avec l’usage des réseaux sociaux.</a:t>
            </a:r>
          </a:p>
          <a:p>
            <a:pPr marL="0" indent="0" algn="just">
              <a:buNone/>
            </a:pPr>
            <a:r>
              <a:rPr lang="fr-FR" dirty="0" smtClean="0">
                <a:effectLst>
                  <a:outerShdw blurRad="38100" dist="38100" dir="2700000" algn="tl">
                    <a:srgbClr val="000000">
                      <a:alpha val="43137"/>
                    </a:srgbClr>
                  </a:outerShdw>
                </a:effectLst>
              </a:rPr>
              <a:t>Certaines données à priori insignifiantes ou non personnelles peuvent devenir sensibles si elles sont agrégées à d’autres données.</a:t>
            </a:r>
          </a:p>
          <a:p>
            <a:pPr marL="0" indent="0" algn="just">
              <a:buNone/>
            </a:pPr>
            <a:r>
              <a:rPr lang="fr-FR" dirty="0" smtClean="0">
                <a:effectLst>
                  <a:outerShdw blurRad="38100" dist="38100" dir="2700000" algn="tl">
                    <a:srgbClr val="000000">
                      <a:alpha val="43137"/>
                    </a:srgbClr>
                  </a:outerShdw>
                </a:effectLst>
              </a:rPr>
              <a:t>Difficulté de plus en plus grande à qualifier une donnée en elle-même comme étant ou non sensible.</a:t>
            </a:r>
          </a:p>
        </p:txBody>
      </p:sp>
    </p:spTree>
    <p:extLst>
      <p:ext uri="{BB962C8B-B14F-4D97-AF65-F5344CB8AC3E}">
        <p14:creationId xmlns:p14="http://schemas.microsoft.com/office/powerpoint/2010/main" val="3625956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dirty="0">
                <a:effectLst>
                  <a:outerShdw blurRad="38100" dist="38100" dir="2700000" algn="tl">
                    <a:srgbClr val="000000">
                      <a:alpha val="43137"/>
                    </a:srgbClr>
                  </a:outerShdw>
                </a:effectLst>
              </a:rPr>
              <a:t>OBJETS CONNECTES ET PROTECTION DE LA VIE PRIVEE</a:t>
            </a:r>
          </a:p>
        </p:txBody>
      </p:sp>
      <p:sp>
        <p:nvSpPr>
          <p:cNvPr id="3" name="Espace réservé du contenu 2"/>
          <p:cNvSpPr>
            <a:spLocks noGrp="1"/>
          </p:cNvSpPr>
          <p:nvPr>
            <p:ph idx="1"/>
          </p:nvPr>
        </p:nvSpPr>
        <p:spPr/>
        <p:txBody>
          <a:bodyPr>
            <a:normAutofit lnSpcReduction="10000"/>
          </a:bodyPr>
          <a:lstStyle/>
          <a:p>
            <a:pPr marL="0" indent="0" algn="just">
              <a:buNone/>
            </a:pPr>
            <a:r>
              <a:rPr lang="fr-FR" dirty="0">
                <a:effectLst>
                  <a:outerShdw blurRad="38100" dist="38100" dir="2700000" algn="tl">
                    <a:srgbClr val="000000">
                      <a:alpha val="43137"/>
                    </a:srgbClr>
                  </a:outerShdw>
                </a:effectLst>
              </a:rPr>
              <a:t>Les données biographiques tendent à devenir moins importantes que les données de « référence » (Y. </a:t>
            </a:r>
            <a:r>
              <a:rPr lang="fr-FR" dirty="0" err="1">
                <a:effectLst>
                  <a:outerShdw blurRad="38100" dist="38100" dir="2700000" algn="tl">
                    <a:srgbClr val="000000">
                      <a:alpha val="43137"/>
                    </a:srgbClr>
                  </a:outerShdw>
                </a:effectLst>
              </a:rPr>
              <a:t>Poullet</a:t>
            </a:r>
            <a:r>
              <a:rPr lang="fr-FR" dirty="0">
                <a:effectLst>
                  <a:outerShdw blurRad="38100" dist="38100" dir="2700000" algn="tl">
                    <a:srgbClr val="000000">
                      <a:alpha val="43137"/>
                    </a:srgbClr>
                  </a:outerShdw>
                </a:effectLst>
              </a:rPr>
              <a:t>)</a:t>
            </a:r>
          </a:p>
          <a:p>
            <a:pPr marL="0" indent="0" algn="just">
              <a:buNone/>
            </a:pPr>
            <a:r>
              <a:rPr lang="fr-FR" dirty="0" smtClean="0">
                <a:effectLst>
                  <a:outerShdw blurRad="38100" dist="38100" dir="2700000" algn="tl">
                    <a:srgbClr val="000000">
                      <a:alpha val="43137"/>
                    </a:srgbClr>
                  </a:outerShdw>
                </a:effectLst>
              </a:rPr>
              <a:t>Données sensibles deviennent celles qui peuvent être à l’origine de discriminations (données de santé, données génétiques…).</a:t>
            </a:r>
          </a:p>
          <a:p>
            <a:pPr marL="0" indent="0" algn="just">
              <a:buNone/>
            </a:pPr>
            <a:r>
              <a:rPr lang="fr-FR" dirty="0" smtClean="0">
                <a:effectLst>
                  <a:outerShdw blurRad="38100" dist="38100" dir="2700000" algn="tl">
                    <a:srgbClr val="000000">
                      <a:alpha val="43137"/>
                    </a:srgbClr>
                  </a:outerShdw>
                </a:effectLst>
              </a:rPr>
              <a:t>C’est l’utilisation possible des données qui en définit la sensibilité, plutôt que les données elles-mêmes.</a:t>
            </a:r>
            <a:endParaRPr lang="fr-F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46013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TotalTime>
  <Words>1004</Words>
  <Application>Microsoft Office PowerPoint</Application>
  <PresentationFormat>Affichage à l'écran (4:3)</PresentationFormat>
  <Paragraphs>94</Paragraphs>
  <Slides>18</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18</vt:i4>
      </vt:variant>
    </vt:vector>
  </HeadingPairs>
  <TitlesOfParts>
    <vt:vector size="21" baseType="lpstr">
      <vt:lpstr>Arial</vt:lpstr>
      <vt:lpstr>Calibri</vt:lpstr>
      <vt:lpstr>Thème Office</vt:lpstr>
      <vt:lpstr>OBJETS CONNECTES ET PROTECTION DE LA VIE PRIVEE</vt:lpstr>
      <vt:lpstr>OBJETS CONNECTES ET PROTECTION DE LA VIE PRIVEE</vt:lpstr>
      <vt:lpstr>OBJETS CONNECTES ET PROTECTION DE LA VIE PRIVEE</vt:lpstr>
      <vt:lpstr>OBJETS CONNECTES ET PROTECTION DE LA VIE PRIVEE</vt:lpstr>
      <vt:lpstr>OBJETS CONNECTES ET PROTECTION DE LA VIE PRIVEE</vt:lpstr>
      <vt:lpstr>OBJETS CONNECTES ET PROTECTION DE LA VIE PRIVEE</vt:lpstr>
      <vt:lpstr>OBJETS CONNECTES ET PROTECTION DE LA VIE PRIVEE</vt:lpstr>
      <vt:lpstr>OBJETS CONNECTES ET PROTECTION DE LA VIE PRIVEE</vt:lpstr>
      <vt:lpstr>OBJETS CONNECTES ET PROTECTION DE LA VIE PRIVEE</vt:lpstr>
      <vt:lpstr>OBJETS CONNECTES ET PROTECTION DE LA VIE PRIVEE</vt:lpstr>
      <vt:lpstr>OBJETS CONNECTES ET PROTECTION DE LA VIE PRIVEE</vt:lpstr>
      <vt:lpstr>OBJETS CONNECTES ET PROTECTION DE LA VIE PRIVEE</vt:lpstr>
      <vt:lpstr>OBJETS CONNECTES ET PROTECTION DE LA VIE PRIVEE</vt:lpstr>
      <vt:lpstr>OBJETS CONNECTES ET PROTECTION DE LA VIE PRIVEE</vt:lpstr>
      <vt:lpstr>OBJETS CONNECTES ET PROTECTION DE LA VIE PRIVEE</vt:lpstr>
      <vt:lpstr>OBJETS CONNECTES ET PROTECTION DE LA VIE PRIVEE</vt:lpstr>
      <vt:lpstr>OBJETS CONNECTES ET PROTECTION DE LA VIE PRIVEE</vt:lpstr>
      <vt:lpstr>OBJETS CONNECTES ET PROTECTION DE LA VIE PRIVEE</vt:lpstr>
    </vt:vector>
  </TitlesOfParts>
  <Company>UdA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PROTEGER SANS CONFISQUER : DU BON USAGE DU BREVET</dc:title>
  <dc:creator>rmborges</dc:creator>
  <cp:lastModifiedBy>Marc BRAMI</cp:lastModifiedBy>
  <cp:revision>33</cp:revision>
  <dcterms:created xsi:type="dcterms:W3CDTF">2013-11-18T09:37:07Z</dcterms:created>
  <dcterms:modified xsi:type="dcterms:W3CDTF">2018-01-31T09:49:54Z</dcterms:modified>
</cp:coreProperties>
</file>